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3" r:id="rId136"/>
    <p:sldId id="394" r:id="rId137"/>
    <p:sldId id="395" r:id="rId138"/>
    <p:sldId id="396" r:id="rId139"/>
    <p:sldId id="397" r:id="rId140"/>
    <p:sldId id="398" r:id="rId141"/>
    <p:sldId id="399" r:id="rId142"/>
    <p:sldId id="400" r:id="rId143"/>
    <p:sldId id="401" r:id="rId144"/>
    <p:sldId id="402" r:id="rId145"/>
    <p:sldId id="403"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0"/>
    <p:restoredTop sz="73349"/>
  </p:normalViewPr>
  <p:slideViewPr>
    <p:cSldViewPr snapToGrid="0" snapToObjects="1">
      <p:cViewPr>
        <p:scale>
          <a:sx n="43" d="100"/>
          <a:sy n="43"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heme" Target="theme/theme1.xml"/><Relationship Id="rId16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841919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prstGeom prst="rect">
            <a:avLst/>
          </a:prstGeom>
        </p:spPr>
        <p:txBody>
          <a:bodyPr/>
          <a:lstStyle/>
          <a:p>
            <a:endParaRPr/>
          </a:p>
        </p:txBody>
      </p:sp>
      <p:sp>
        <p:nvSpPr>
          <p:cNvPr id="69" name="Shape 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6409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381000" y="685800"/>
            <a:ext cx="6096000" cy="3429000"/>
          </a:xfrm>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010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484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xfrm>
            <a:off x="381000" y="685800"/>
            <a:ext cx="6096000" cy="3429000"/>
          </a:xfrm>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1667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noRot="1" noChangeAspect="1"/>
          </p:cNvSpPr>
          <p:nvPr>
            <p:ph type="sldImg"/>
          </p:nvPr>
        </p:nvSpPr>
        <p:spPr>
          <a:xfrm>
            <a:off x="381000" y="685800"/>
            <a:ext cx="6096000" cy="3429000"/>
          </a:xfrm>
          <a:prstGeom prst="rect">
            <a:avLst/>
          </a:prstGeom>
        </p:spPr>
        <p:txBody>
          <a:bodyPr/>
          <a:lstStyle/>
          <a:p>
            <a:endParaRPr/>
          </a:p>
        </p:txBody>
      </p:sp>
      <p:sp>
        <p:nvSpPr>
          <p:cNvPr id="564" name="Shape 56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094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noRot="1" noChangeAspect="1"/>
          </p:cNvSpPr>
          <p:nvPr>
            <p:ph type="sldImg"/>
          </p:nvPr>
        </p:nvSpPr>
        <p:spPr>
          <a:xfrm>
            <a:off x="381000" y="685800"/>
            <a:ext cx="6096000" cy="3429000"/>
          </a:xfrm>
          <a:prstGeom prst="rect">
            <a:avLst/>
          </a:prstGeom>
        </p:spPr>
        <p:txBody>
          <a:bodyPr/>
          <a:lstStyle/>
          <a:p>
            <a:endParaRPr/>
          </a:p>
        </p:txBody>
      </p:sp>
      <p:sp>
        <p:nvSpPr>
          <p:cNvPr id="603" name="Shape 60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12002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noRot="1" noChangeAspect="1"/>
          </p:cNvSpPr>
          <p:nvPr>
            <p:ph type="sldImg"/>
          </p:nvPr>
        </p:nvSpPr>
        <p:spPr>
          <a:xfrm>
            <a:off x="381000" y="685800"/>
            <a:ext cx="6096000" cy="3429000"/>
          </a:xfrm>
          <a:prstGeom prst="rect">
            <a:avLst/>
          </a:prstGeom>
        </p:spPr>
        <p:txBody>
          <a:bodyPr/>
          <a:lstStyle/>
          <a:p>
            <a:endParaRPr/>
          </a:p>
        </p:txBody>
      </p:sp>
      <p:sp>
        <p:nvSpPr>
          <p:cNvPr id="643" name="Shape 6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9778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prstGeom prst="rect">
            <a:avLst/>
          </a:prstGeom>
        </p:spPr>
        <p:txBody>
          <a:bodyPr/>
          <a:lstStyle/>
          <a:p>
            <a:endParaRPr/>
          </a:p>
        </p:txBody>
      </p:sp>
      <p:sp>
        <p:nvSpPr>
          <p:cNvPr id="663" name="Shape 66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24758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a:spLocks noGrp="1" noRot="1" noChangeAspect="1"/>
          </p:cNvSpPr>
          <p:nvPr>
            <p:ph type="sldImg"/>
          </p:nvPr>
        </p:nvSpPr>
        <p:spPr>
          <a:xfrm>
            <a:off x="381000" y="685800"/>
            <a:ext cx="6096000" cy="3429000"/>
          </a:xfrm>
          <a:prstGeom prst="rect">
            <a:avLst/>
          </a:prstGeom>
        </p:spPr>
        <p:txBody>
          <a:bodyPr/>
          <a:lstStyle/>
          <a:p>
            <a:endParaRPr/>
          </a:p>
        </p:txBody>
      </p:sp>
      <p:sp>
        <p:nvSpPr>
          <p:cNvPr id="684" name="Shape 684"/>
          <p:cNvSpPr>
            <a:spLocks noGrp="1"/>
          </p:cNvSpPr>
          <p:nvPr>
            <p:ph type="body" sz="quarter" idx="1"/>
          </p:nvPr>
        </p:nvSpPr>
        <p:spPr>
          <a:prstGeom prst="rect">
            <a:avLst/>
          </a:prstGeom>
        </p:spPr>
        <p:txBody>
          <a:bodyPr/>
          <a:lstStyle/>
          <a:p>
            <a:r>
              <a:t>在主机发送完I/O指令后，设备控制器把状态寄存器的忙/闲标志位再置成“忙”，主机再次进人轮询状态，以检测本次输人/输出是否结束。</a:t>
            </a:r>
          </a:p>
        </p:txBody>
      </p:sp>
    </p:spTree>
    <p:extLst>
      <p:ext uri="{BB962C8B-B14F-4D97-AF65-F5344CB8AC3E}">
        <p14:creationId xmlns:p14="http://schemas.microsoft.com/office/powerpoint/2010/main" val="1468537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a:spLocks noGrp="1" noRot="1" noChangeAspect="1"/>
          </p:cNvSpPr>
          <p:nvPr>
            <p:ph type="sldImg"/>
          </p:nvPr>
        </p:nvSpPr>
        <p:spPr>
          <a:xfrm>
            <a:off x="381000" y="685800"/>
            <a:ext cx="6096000" cy="3429000"/>
          </a:xfrm>
          <a:prstGeom prst="rect">
            <a:avLst/>
          </a:prstGeom>
        </p:spPr>
        <p:txBody>
          <a:bodyPr/>
          <a:lstStyle/>
          <a:p>
            <a:endParaRPr/>
          </a:p>
        </p:txBody>
      </p:sp>
      <p:sp>
        <p:nvSpPr>
          <p:cNvPr id="735" name="Shape 7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85350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Shape 743"/>
          <p:cNvSpPr>
            <a:spLocks noGrp="1" noRot="1" noChangeAspect="1"/>
          </p:cNvSpPr>
          <p:nvPr>
            <p:ph type="sldImg"/>
          </p:nvPr>
        </p:nvSpPr>
        <p:spPr>
          <a:xfrm>
            <a:off x="381000" y="685800"/>
            <a:ext cx="6096000" cy="3429000"/>
          </a:xfrm>
          <a:prstGeom prst="rect">
            <a:avLst/>
          </a:prstGeom>
        </p:spPr>
        <p:txBody>
          <a:bodyPr/>
          <a:lstStyle/>
          <a:p>
            <a:endParaRPr/>
          </a:p>
        </p:txBody>
      </p:sp>
      <p:sp>
        <p:nvSpPr>
          <p:cNvPr id="744" name="Shape 7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3056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prstGeom prst="rect">
            <a:avLst/>
          </a:prstGeom>
        </p:spPr>
        <p:txBody>
          <a:bodyPr/>
          <a:lstStyle/>
          <a:p>
            <a:endParaRPr/>
          </a:p>
        </p:txBody>
      </p:sp>
      <p:sp>
        <p:nvSpPr>
          <p:cNvPr id="81" name="Shape 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48758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5020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Shape 768"/>
          <p:cNvSpPr>
            <a:spLocks noGrp="1" noRot="1" noChangeAspect="1"/>
          </p:cNvSpPr>
          <p:nvPr>
            <p:ph type="sldImg"/>
          </p:nvPr>
        </p:nvSpPr>
        <p:spPr>
          <a:xfrm>
            <a:off x="381000" y="685800"/>
            <a:ext cx="6096000" cy="3429000"/>
          </a:xfrm>
          <a:prstGeom prst="rect">
            <a:avLst/>
          </a:prstGeom>
        </p:spPr>
        <p:txBody>
          <a:bodyPr/>
          <a:lstStyle/>
          <a:p>
            <a:endParaRPr/>
          </a:p>
        </p:txBody>
      </p:sp>
      <p:sp>
        <p:nvSpPr>
          <p:cNvPr id="769" name="Shape 7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8026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Shape 838"/>
          <p:cNvSpPr>
            <a:spLocks noGrp="1" noRot="1" noChangeAspect="1"/>
          </p:cNvSpPr>
          <p:nvPr>
            <p:ph type="sldImg"/>
          </p:nvPr>
        </p:nvSpPr>
        <p:spPr>
          <a:xfrm>
            <a:off x="381000" y="685800"/>
            <a:ext cx="6096000" cy="3429000"/>
          </a:xfrm>
          <a:prstGeom prst="rect">
            <a:avLst/>
          </a:prstGeom>
        </p:spPr>
        <p:txBody>
          <a:bodyPr/>
          <a:lstStyle/>
          <a:p>
            <a:endParaRPr/>
          </a:p>
        </p:txBody>
      </p:sp>
      <p:sp>
        <p:nvSpPr>
          <p:cNvPr id="839" name="Shape 8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01351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Shape 864"/>
          <p:cNvSpPr>
            <a:spLocks noGrp="1" noRot="1" noChangeAspect="1"/>
          </p:cNvSpPr>
          <p:nvPr>
            <p:ph type="sldImg"/>
          </p:nvPr>
        </p:nvSpPr>
        <p:spPr>
          <a:xfrm>
            <a:off x="381000" y="685800"/>
            <a:ext cx="6096000" cy="3429000"/>
          </a:xfrm>
          <a:prstGeom prst="rect">
            <a:avLst/>
          </a:prstGeom>
        </p:spPr>
        <p:txBody>
          <a:bodyPr/>
          <a:lstStyle/>
          <a:p>
            <a:endParaRPr/>
          </a:p>
        </p:txBody>
      </p:sp>
      <p:sp>
        <p:nvSpPr>
          <p:cNvPr id="865" name="Shape 86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28212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xfrm>
            <a:off x="381000" y="685800"/>
            <a:ext cx="6096000" cy="3429000"/>
          </a:xfrm>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8252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a:spLocks noGrp="1" noRot="1" noChangeAspect="1"/>
          </p:cNvSpPr>
          <p:nvPr>
            <p:ph type="sldImg"/>
          </p:nvPr>
        </p:nvSpPr>
        <p:spPr>
          <a:xfrm>
            <a:off x="381000" y="685800"/>
            <a:ext cx="6096000" cy="3429000"/>
          </a:xfrm>
          <a:prstGeom prst="rect">
            <a:avLst/>
          </a:prstGeom>
        </p:spPr>
        <p:txBody>
          <a:bodyPr/>
          <a:lstStyle/>
          <a:p>
            <a:endParaRPr/>
          </a:p>
        </p:txBody>
      </p:sp>
      <p:sp>
        <p:nvSpPr>
          <p:cNvPr id="944" name="Shape 9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947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Shape 960"/>
          <p:cNvSpPr>
            <a:spLocks noGrp="1" noRot="1" noChangeAspect="1"/>
          </p:cNvSpPr>
          <p:nvPr>
            <p:ph type="sldImg"/>
          </p:nvPr>
        </p:nvSpPr>
        <p:spPr>
          <a:prstGeom prst="rect">
            <a:avLst/>
          </a:prstGeom>
        </p:spPr>
        <p:txBody>
          <a:bodyPr/>
          <a:lstStyle/>
          <a:p>
            <a:endParaRPr/>
          </a:p>
        </p:txBody>
      </p:sp>
      <p:sp>
        <p:nvSpPr>
          <p:cNvPr id="961" name="Shape 96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71786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xfrm>
            <a:off x="381000" y="685800"/>
            <a:ext cx="6096000" cy="3429000"/>
          </a:xfrm>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90225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Shape 981"/>
          <p:cNvSpPr>
            <a:spLocks noGrp="1" noRot="1" noChangeAspect="1"/>
          </p:cNvSpPr>
          <p:nvPr>
            <p:ph type="sldImg"/>
          </p:nvPr>
        </p:nvSpPr>
        <p:spPr>
          <a:prstGeom prst="rect">
            <a:avLst/>
          </a:prstGeom>
        </p:spPr>
        <p:txBody>
          <a:bodyPr/>
          <a:lstStyle/>
          <a:p>
            <a:endParaRPr/>
          </a:p>
        </p:txBody>
      </p:sp>
      <p:sp>
        <p:nvSpPr>
          <p:cNvPr id="982" name="Shape 98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74554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Shape 1017"/>
          <p:cNvSpPr>
            <a:spLocks noGrp="1" noRot="1" noChangeAspect="1"/>
          </p:cNvSpPr>
          <p:nvPr>
            <p:ph type="sldImg"/>
          </p:nvPr>
        </p:nvSpPr>
        <p:spPr>
          <a:xfrm>
            <a:off x="381000" y="685800"/>
            <a:ext cx="6096000" cy="3429000"/>
          </a:xfrm>
          <a:prstGeom prst="rect">
            <a:avLst/>
          </a:prstGeom>
        </p:spPr>
        <p:txBody>
          <a:bodyPr/>
          <a:lstStyle/>
          <a:p>
            <a:endParaRPr/>
          </a:p>
        </p:txBody>
      </p:sp>
      <p:sp>
        <p:nvSpPr>
          <p:cNvPr id="1018" name="Shape 101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9510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10992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hape 1063"/>
          <p:cNvSpPr>
            <a:spLocks noGrp="1" noRot="1" noChangeAspect="1"/>
          </p:cNvSpPr>
          <p:nvPr>
            <p:ph type="sldImg"/>
          </p:nvPr>
        </p:nvSpPr>
        <p:spPr>
          <a:xfrm>
            <a:off x="381000" y="685800"/>
            <a:ext cx="6096000" cy="3429000"/>
          </a:xfrm>
          <a:prstGeom prst="rect">
            <a:avLst/>
          </a:prstGeom>
        </p:spPr>
        <p:txBody>
          <a:bodyPr/>
          <a:lstStyle/>
          <a:p>
            <a:endParaRPr/>
          </a:p>
        </p:txBody>
      </p:sp>
      <p:sp>
        <p:nvSpPr>
          <p:cNvPr id="1064" name="Shape 106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03128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Shape 1087"/>
          <p:cNvSpPr>
            <a:spLocks noGrp="1" noRot="1" noChangeAspect="1"/>
          </p:cNvSpPr>
          <p:nvPr>
            <p:ph type="sldImg"/>
          </p:nvPr>
        </p:nvSpPr>
        <p:spPr>
          <a:xfrm>
            <a:off x="381000" y="685800"/>
            <a:ext cx="6096000" cy="3429000"/>
          </a:xfrm>
          <a:prstGeom prst="rect">
            <a:avLst/>
          </a:prstGeom>
        </p:spPr>
        <p:txBody>
          <a:bodyPr/>
          <a:lstStyle/>
          <a:p>
            <a:endParaRPr/>
          </a:p>
        </p:txBody>
      </p:sp>
      <p:sp>
        <p:nvSpPr>
          <p:cNvPr id="1088" name="Shape 108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6857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Shape 1133"/>
          <p:cNvSpPr>
            <a:spLocks noGrp="1" noRot="1" noChangeAspect="1"/>
          </p:cNvSpPr>
          <p:nvPr>
            <p:ph type="sldImg"/>
          </p:nvPr>
        </p:nvSpPr>
        <p:spPr>
          <a:xfrm>
            <a:off x="381000" y="685800"/>
            <a:ext cx="6096000" cy="3429000"/>
          </a:xfrm>
          <a:prstGeom prst="rect">
            <a:avLst/>
          </a:prstGeom>
        </p:spPr>
        <p:txBody>
          <a:bodyPr/>
          <a:lstStyle/>
          <a:p>
            <a:endParaRPr/>
          </a:p>
        </p:txBody>
      </p:sp>
      <p:sp>
        <p:nvSpPr>
          <p:cNvPr id="1134" name="Shape 113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26941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Shape 1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150" name="Shape 1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5010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Shape 1280"/>
          <p:cNvSpPr>
            <a:spLocks noGrp="1" noRot="1" noChangeAspect="1"/>
          </p:cNvSpPr>
          <p:nvPr>
            <p:ph type="sldImg"/>
          </p:nvPr>
        </p:nvSpPr>
        <p:spPr>
          <a:xfrm>
            <a:off x="381000" y="685800"/>
            <a:ext cx="6096000" cy="3429000"/>
          </a:xfrm>
          <a:prstGeom prst="rect">
            <a:avLst/>
          </a:prstGeom>
        </p:spPr>
        <p:txBody>
          <a:bodyPr/>
          <a:lstStyle/>
          <a:p>
            <a:endParaRPr/>
          </a:p>
        </p:txBody>
      </p:sp>
      <p:sp>
        <p:nvSpPr>
          <p:cNvPr id="1281" name="Shape 12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37321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Shape 1292"/>
          <p:cNvSpPr>
            <a:spLocks noGrp="1" noRot="1" noChangeAspect="1"/>
          </p:cNvSpPr>
          <p:nvPr>
            <p:ph type="sldImg"/>
          </p:nvPr>
        </p:nvSpPr>
        <p:spPr>
          <a:xfrm>
            <a:off x="381000" y="685800"/>
            <a:ext cx="6096000" cy="3429000"/>
          </a:xfrm>
          <a:prstGeom prst="rect">
            <a:avLst/>
          </a:prstGeom>
        </p:spPr>
        <p:txBody>
          <a:bodyPr/>
          <a:lstStyle/>
          <a:p>
            <a:endParaRPr/>
          </a:p>
        </p:txBody>
      </p:sp>
      <p:sp>
        <p:nvSpPr>
          <p:cNvPr id="1293" name="Shape 12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1243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Shape 1326"/>
          <p:cNvSpPr>
            <a:spLocks noGrp="1" noRot="1" noChangeAspect="1"/>
          </p:cNvSpPr>
          <p:nvPr>
            <p:ph type="sldImg"/>
          </p:nvPr>
        </p:nvSpPr>
        <p:spPr>
          <a:xfrm>
            <a:off x="381000" y="685800"/>
            <a:ext cx="6096000" cy="3429000"/>
          </a:xfrm>
          <a:prstGeom prst="rect">
            <a:avLst/>
          </a:prstGeom>
        </p:spPr>
        <p:txBody>
          <a:bodyPr/>
          <a:lstStyle/>
          <a:p>
            <a:endParaRPr/>
          </a:p>
        </p:txBody>
      </p:sp>
      <p:sp>
        <p:nvSpPr>
          <p:cNvPr id="1327" name="Shape 13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33773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Shape 1339"/>
          <p:cNvSpPr>
            <a:spLocks noGrp="1" noRot="1" noChangeAspect="1"/>
          </p:cNvSpPr>
          <p:nvPr>
            <p:ph type="sldImg"/>
          </p:nvPr>
        </p:nvSpPr>
        <p:spPr>
          <a:xfrm>
            <a:off x="381000" y="685800"/>
            <a:ext cx="6096000" cy="3429000"/>
          </a:xfrm>
          <a:prstGeom prst="rect">
            <a:avLst/>
          </a:prstGeom>
        </p:spPr>
        <p:txBody>
          <a:bodyPr/>
          <a:lstStyle/>
          <a:p>
            <a:endParaRPr/>
          </a:p>
        </p:txBody>
      </p:sp>
      <p:sp>
        <p:nvSpPr>
          <p:cNvPr id="1340" name="Shape 134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9675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5" name="Shape 135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0857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 name="Shape 1367"/>
          <p:cNvSpPr>
            <a:spLocks noGrp="1" noRot="1" noChangeAspect="1"/>
          </p:cNvSpPr>
          <p:nvPr>
            <p:ph type="sldImg"/>
          </p:nvPr>
        </p:nvSpPr>
        <p:spPr>
          <a:xfrm>
            <a:off x="381000" y="685800"/>
            <a:ext cx="6096000" cy="3429000"/>
          </a:xfrm>
          <a:prstGeom prst="rect">
            <a:avLst/>
          </a:prstGeom>
        </p:spPr>
        <p:txBody>
          <a:bodyPr/>
          <a:lstStyle/>
          <a:p>
            <a:endParaRPr/>
          </a:p>
        </p:txBody>
      </p:sp>
      <p:sp>
        <p:nvSpPr>
          <p:cNvPr id="1368" name="Shape 13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1261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533930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Shape 1382"/>
          <p:cNvSpPr>
            <a:spLocks noGrp="1" noRot="1" noChangeAspect="1"/>
          </p:cNvSpPr>
          <p:nvPr>
            <p:ph type="sldImg"/>
          </p:nvPr>
        </p:nvSpPr>
        <p:spPr>
          <a:xfrm>
            <a:off x="381000" y="685800"/>
            <a:ext cx="6096000" cy="3429000"/>
          </a:xfrm>
          <a:prstGeom prst="rect">
            <a:avLst/>
          </a:prstGeom>
        </p:spPr>
        <p:txBody>
          <a:bodyPr/>
          <a:lstStyle/>
          <a:p>
            <a:endParaRPr/>
          </a:p>
        </p:txBody>
      </p:sp>
      <p:sp>
        <p:nvSpPr>
          <p:cNvPr id="1383" name="Shape 13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60239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Shape 1395"/>
          <p:cNvSpPr>
            <a:spLocks noGrp="1" noRot="1" noChangeAspect="1"/>
          </p:cNvSpPr>
          <p:nvPr>
            <p:ph type="sldImg"/>
          </p:nvPr>
        </p:nvSpPr>
        <p:spPr>
          <a:xfrm>
            <a:off x="381000" y="685800"/>
            <a:ext cx="6096000" cy="3429000"/>
          </a:xfrm>
          <a:prstGeom prst="rect">
            <a:avLst/>
          </a:prstGeom>
        </p:spPr>
        <p:txBody>
          <a:bodyPr/>
          <a:lstStyle/>
          <a:p>
            <a:endParaRPr/>
          </a:p>
        </p:txBody>
      </p:sp>
      <p:sp>
        <p:nvSpPr>
          <p:cNvPr id="1396" name="Shape 13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7591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7" name="Shape 1407"/>
          <p:cNvSpPr>
            <a:spLocks noGrp="1" noRot="1" noChangeAspect="1"/>
          </p:cNvSpPr>
          <p:nvPr>
            <p:ph type="sldImg"/>
          </p:nvPr>
        </p:nvSpPr>
        <p:spPr>
          <a:xfrm>
            <a:off x="381000" y="685800"/>
            <a:ext cx="6096000" cy="3429000"/>
          </a:xfrm>
          <a:prstGeom prst="rect">
            <a:avLst/>
          </a:prstGeom>
        </p:spPr>
        <p:txBody>
          <a:bodyPr/>
          <a:lstStyle/>
          <a:p>
            <a:endParaRPr/>
          </a:p>
        </p:txBody>
      </p:sp>
      <p:sp>
        <p:nvSpPr>
          <p:cNvPr id="1408" name="Shape 14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72379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Shape 1423"/>
          <p:cNvSpPr>
            <a:spLocks noGrp="1" noRot="1" noChangeAspect="1"/>
          </p:cNvSpPr>
          <p:nvPr>
            <p:ph type="sldImg"/>
          </p:nvPr>
        </p:nvSpPr>
        <p:spPr>
          <a:xfrm>
            <a:off x="381000" y="685800"/>
            <a:ext cx="6096000" cy="3429000"/>
          </a:xfrm>
          <a:prstGeom prst="rect">
            <a:avLst/>
          </a:prstGeom>
        </p:spPr>
        <p:txBody>
          <a:bodyPr/>
          <a:lstStyle/>
          <a:p>
            <a:endParaRPr/>
          </a:p>
        </p:txBody>
      </p:sp>
      <p:sp>
        <p:nvSpPr>
          <p:cNvPr id="1424" name="Shape 14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33815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noRot="1" noChangeAspect="1"/>
          </p:cNvSpPr>
          <p:nvPr>
            <p:ph type="sldImg"/>
          </p:nvPr>
        </p:nvSpPr>
        <p:spPr>
          <a:xfrm>
            <a:off x="381000" y="685800"/>
            <a:ext cx="6096000" cy="3429000"/>
          </a:xfrm>
          <a:prstGeom prst="rect">
            <a:avLst/>
          </a:prstGeom>
        </p:spPr>
        <p:txBody>
          <a:bodyPr/>
          <a:lstStyle/>
          <a:p>
            <a:endParaRPr/>
          </a:p>
        </p:txBody>
      </p:sp>
      <p:sp>
        <p:nvSpPr>
          <p:cNvPr id="1439" name="Shape 14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23395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 name="Shape 1462"/>
          <p:cNvSpPr>
            <a:spLocks noGrp="1" noRot="1" noChangeAspect="1"/>
          </p:cNvSpPr>
          <p:nvPr>
            <p:ph type="sldImg"/>
          </p:nvPr>
        </p:nvSpPr>
        <p:spPr>
          <a:prstGeom prst="rect">
            <a:avLst/>
          </a:prstGeom>
        </p:spPr>
        <p:txBody>
          <a:bodyPr/>
          <a:lstStyle/>
          <a:p>
            <a:endParaRPr/>
          </a:p>
        </p:txBody>
      </p:sp>
      <p:sp>
        <p:nvSpPr>
          <p:cNvPr id="1463" name="Shape 146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18967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Shape 1473"/>
          <p:cNvSpPr>
            <a:spLocks noGrp="1" noRot="1" noChangeAspect="1"/>
          </p:cNvSpPr>
          <p:nvPr>
            <p:ph type="sldImg"/>
          </p:nvPr>
        </p:nvSpPr>
        <p:spPr>
          <a:xfrm>
            <a:off x="381000" y="685800"/>
            <a:ext cx="6096000" cy="3429000"/>
          </a:xfrm>
          <a:prstGeom prst="rect">
            <a:avLst/>
          </a:prstGeom>
        </p:spPr>
        <p:txBody>
          <a:bodyPr/>
          <a:lstStyle/>
          <a:p>
            <a:endParaRPr/>
          </a:p>
        </p:txBody>
      </p:sp>
      <p:sp>
        <p:nvSpPr>
          <p:cNvPr id="1474" name="Shape 14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23333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 name="Shape 1484"/>
          <p:cNvSpPr>
            <a:spLocks noGrp="1" noRot="1" noChangeAspect="1"/>
          </p:cNvSpPr>
          <p:nvPr>
            <p:ph type="sldImg"/>
          </p:nvPr>
        </p:nvSpPr>
        <p:spPr>
          <a:xfrm>
            <a:off x="381000" y="685800"/>
            <a:ext cx="6096000" cy="3429000"/>
          </a:xfrm>
          <a:prstGeom prst="rect">
            <a:avLst/>
          </a:prstGeom>
        </p:spPr>
        <p:txBody>
          <a:bodyPr/>
          <a:lstStyle/>
          <a:p>
            <a:endParaRPr/>
          </a:p>
        </p:txBody>
      </p:sp>
      <p:sp>
        <p:nvSpPr>
          <p:cNvPr id="1485" name="Shape 14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5897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 name="Shape 1504"/>
          <p:cNvSpPr>
            <a:spLocks noGrp="1" noRot="1" noChangeAspect="1"/>
          </p:cNvSpPr>
          <p:nvPr>
            <p:ph type="sldImg"/>
          </p:nvPr>
        </p:nvSpPr>
        <p:spPr>
          <a:xfrm>
            <a:off x="381000" y="685800"/>
            <a:ext cx="6096000" cy="3429000"/>
          </a:xfrm>
          <a:prstGeom prst="rect">
            <a:avLst/>
          </a:prstGeom>
        </p:spPr>
        <p:txBody>
          <a:bodyPr/>
          <a:lstStyle/>
          <a:p>
            <a:endParaRPr/>
          </a:p>
        </p:txBody>
      </p:sp>
      <p:sp>
        <p:nvSpPr>
          <p:cNvPr id="1505" name="Shape 150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4628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Shape 1545"/>
          <p:cNvSpPr>
            <a:spLocks noGrp="1" noRot="1" noChangeAspect="1"/>
          </p:cNvSpPr>
          <p:nvPr>
            <p:ph type="sldImg"/>
          </p:nvPr>
        </p:nvSpPr>
        <p:spPr>
          <a:xfrm>
            <a:off x="381000" y="685800"/>
            <a:ext cx="6096000" cy="3429000"/>
          </a:xfrm>
          <a:prstGeom prst="rect">
            <a:avLst/>
          </a:prstGeom>
        </p:spPr>
        <p:txBody>
          <a:bodyPr/>
          <a:lstStyle/>
          <a:p>
            <a:endParaRPr/>
          </a:p>
        </p:txBody>
      </p:sp>
      <p:sp>
        <p:nvSpPr>
          <p:cNvPr id="1546" name="Shape 15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8257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06878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Shape 157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7" name="Shape 15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71678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 name="Shape 159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0" name="Shape 160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1267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Shape 1623"/>
          <p:cNvSpPr>
            <a:spLocks noGrp="1" noRot="1" noChangeAspect="1"/>
          </p:cNvSpPr>
          <p:nvPr>
            <p:ph type="sldImg"/>
          </p:nvPr>
        </p:nvSpPr>
        <p:spPr>
          <a:prstGeom prst="rect">
            <a:avLst/>
          </a:prstGeom>
        </p:spPr>
        <p:txBody>
          <a:bodyPr/>
          <a:lstStyle/>
          <a:p>
            <a:endParaRPr/>
          </a:p>
        </p:txBody>
      </p:sp>
      <p:sp>
        <p:nvSpPr>
          <p:cNvPr id="1624" name="Shape 16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86367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Shape 1638"/>
          <p:cNvSpPr>
            <a:spLocks noGrp="1" noRot="1" noChangeAspect="1"/>
          </p:cNvSpPr>
          <p:nvPr>
            <p:ph type="sldImg"/>
          </p:nvPr>
        </p:nvSpPr>
        <p:spPr>
          <a:xfrm>
            <a:off x="381000" y="685800"/>
            <a:ext cx="6096000" cy="3429000"/>
          </a:xfrm>
          <a:prstGeom prst="rect">
            <a:avLst/>
          </a:prstGeom>
        </p:spPr>
        <p:txBody>
          <a:bodyPr/>
          <a:lstStyle/>
          <a:p>
            <a:endParaRPr/>
          </a:p>
        </p:txBody>
      </p:sp>
      <p:sp>
        <p:nvSpPr>
          <p:cNvPr id="1639" name="Shape 16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8345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 name="Shape 165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5" name="Shape 165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84856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 name="Shape 1671"/>
          <p:cNvSpPr>
            <a:spLocks noGrp="1" noRot="1" noChangeAspect="1"/>
          </p:cNvSpPr>
          <p:nvPr>
            <p:ph type="sldImg"/>
          </p:nvPr>
        </p:nvSpPr>
        <p:spPr>
          <a:xfrm>
            <a:off x="381000" y="685800"/>
            <a:ext cx="6096000" cy="3429000"/>
          </a:xfrm>
          <a:prstGeom prst="rect">
            <a:avLst/>
          </a:prstGeom>
        </p:spPr>
        <p:txBody>
          <a:bodyPr/>
          <a:lstStyle/>
          <a:p>
            <a:endParaRPr/>
          </a:p>
        </p:txBody>
      </p:sp>
      <p:sp>
        <p:nvSpPr>
          <p:cNvPr id="1672" name="Shape 167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43852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 name="Shape 1722"/>
          <p:cNvSpPr>
            <a:spLocks noGrp="1" noRot="1" noChangeAspect="1"/>
          </p:cNvSpPr>
          <p:nvPr>
            <p:ph type="sldImg"/>
          </p:nvPr>
        </p:nvSpPr>
        <p:spPr>
          <a:prstGeom prst="rect">
            <a:avLst/>
          </a:prstGeom>
        </p:spPr>
        <p:txBody>
          <a:bodyPr/>
          <a:lstStyle/>
          <a:p>
            <a:endParaRPr/>
          </a:p>
        </p:txBody>
      </p:sp>
      <p:sp>
        <p:nvSpPr>
          <p:cNvPr id="1723" name="Shape 17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37362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Shape 1760"/>
          <p:cNvSpPr>
            <a:spLocks noGrp="1" noRot="1" noChangeAspect="1"/>
          </p:cNvSpPr>
          <p:nvPr>
            <p:ph type="sldImg"/>
          </p:nvPr>
        </p:nvSpPr>
        <p:spPr>
          <a:xfrm>
            <a:off x="381000" y="685800"/>
            <a:ext cx="6096000" cy="3429000"/>
          </a:xfrm>
          <a:prstGeom prst="rect">
            <a:avLst/>
          </a:prstGeom>
        </p:spPr>
        <p:txBody>
          <a:bodyPr/>
          <a:lstStyle/>
          <a:p>
            <a:endParaRPr/>
          </a:p>
        </p:txBody>
      </p:sp>
      <p:sp>
        <p:nvSpPr>
          <p:cNvPr id="1761" name="Shape 176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931529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 name="Shape 179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9" name="Shape 17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82304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 name="Shape 1841"/>
          <p:cNvSpPr>
            <a:spLocks noGrp="1" noRot="1" noChangeAspect="1"/>
          </p:cNvSpPr>
          <p:nvPr>
            <p:ph type="sldImg"/>
          </p:nvPr>
        </p:nvSpPr>
        <p:spPr>
          <a:prstGeom prst="rect">
            <a:avLst/>
          </a:prstGeom>
        </p:spPr>
        <p:txBody>
          <a:bodyPr/>
          <a:lstStyle/>
          <a:p>
            <a:endParaRPr/>
          </a:p>
        </p:txBody>
      </p:sp>
      <p:sp>
        <p:nvSpPr>
          <p:cNvPr id="1842" name="Shape 184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669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xfrm>
            <a:off x="381000" y="685800"/>
            <a:ext cx="6096000" cy="3429000"/>
          </a:xfrm>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2353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2489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xfrm>
            <a:off x="381000" y="685800"/>
            <a:ext cx="6096000" cy="3429000"/>
          </a:xfrm>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60660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3530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6.png"/></Relationships>
</file>

<file path=ppt/slides/_rels/slide1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7.jpe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156" name="I/O系统的结构"/>
          <p:cNvSpPr/>
          <p:nvPr/>
        </p:nvSpPr>
        <p:spPr>
          <a:xfrm>
            <a:off x="635866" y="548291"/>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157" name="主机I/O系统"/>
          <p:cNvSpPr/>
          <p:nvPr/>
        </p:nvSpPr>
        <p:spPr>
          <a:xfrm>
            <a:off x="995525" y="3252165"/>
            <a:ext cx="4170121"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主机I/O系统</a:t>
            </a:r>
          </a:p>
        </p:txBody>
      </p:sp>
      <p:pic>
        <p:nvPicPr>
          <p:cNvPr id="159" name="屏幕快照 2019-03-06 下午5.20.01.png" descr="屏幕快照 2019-03-06 下午5.20.01.png"/>
          <p:cNvPicPr>
            <a:picLocks noChangeAspect="1"/>
          </p:cNvPicPr>
          <p:nvPr/>
        </p:nvPicPr>
        <p:blipFill>
          <a:blip r:embed="rId5">
            <a:extLst/>
          </a:blip>
          <a:stretch>
            <a:fillRect/>
          </a:stretch>
        </p:blipFill>
        <p:spPr>
          <a:xfrm>
            <a:off x="20339657" y="765536"/>
            <a:ext cx="3416301" cy="1282701"/>
          </a:xfrm>
          <a:prstGeom prst="rect">
            <a:avLst/>
          </a:prstGeom>
          <a:ln w="12700">
            <a:miter lim="400000"/>
          </a:ln>
        </p:spPr>
      </p:pic>
      <p:sp>
        <p:nvSpPr>
          <p:cNvPr id="160" name="I/O系统的结构分为两大类：微机I/O系统    主机I/O系统"/>
          <p:cNvSpPr/>
          <p:nvPr/>
        </p:nvSpPr>
        <p:spPr>
          <a:xfrm>
            <a:off x="662507" y="2058978"/>
            <a:ext cx="15372794"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I/O系统的结构分为两大类：</a:t>
            </a:r>
            <a:r>
              <a:rPr b="1">
                <a:solidFill>
                  <a:schemeClr val="accent5"/>
                </a:solidFill>
                <a:latin typeface="Helvetica"/>
                <a:ea typeface="Helvetica"/>
                <a:cs typeface="Helvetica"/>
                <a:sym typeface="Helvetica"/>
              </a:rPr>
              <a:t>微机I/O系统</a:t>
            </a:r>
            <a:r>
              <a:t>    </a:t>
            </a:r>
            <a:r>
              <a:rPr b="1">
                <a:solidFill>
                  <a:schemeClr val="accent5"/>
                </a:solidFill>
                <a:latin typeface="Helvetica"/>
                <a:ea typeface="Helvetica"/>
                <a:cs typeface="Helvetica"/>
                <a:sym typeface="Helvetica"/>
              </a:rPr>
              <a:t>主机I/O系统</a:t>
            </a:r>
          </a:p>
        </p:txBody>
      </p:sp>
      <p:sp>
        <p:nvSpPr>
          <p:cNvPr id="161" name="主机I/O系统采用四级结构，包括主机、通道、控制器和设备…"/>
          <p:cNvSpPr/>
          <p:nvPr/>
        </p:nvSpPr>
        <p:spPr>
          <a:xfrm>
            <a:off x="982264" y="4930105"/>
            <a:ext cx="20161911" cy="266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defRPr sz="4500"/>
            </a:pPr>
            <a:r>
              <a:t>主机I/O系统采用四级结构，包括</a:t>
            </a:r>
            <a:r>
              <a:rPr b="1">
                <a:solidFill>
                  <a:schemeClr val="accent5"/>
                </a:solidFill>
                <a:latin typeface="Helvetica"/>
                <a:ea typeface="Helvetica"/>
                <a:cs typeface="Helvetica"/>
                <a:sym typeface="Helvetica"/>
              </a:rPr>
              <a:t>主机</a:t>
            </a:r>
            <a:r>
              <a:t>、</a:t>
            </a:r>
            <a:r>
              <a:rPr b="1">
                <a:solidFill>
                  <a:schemeClr val="accent5"/>
                </a:solidFill>
                <a:latin typeface="Helvetica"/>
                <a:ea typeface="Helvetica"/>
                <a:cs typeface="Helvetica"/>
                <a:sym typeface="Helvetica"/>
              </a:rPr>
              <a:t>通道</a:t>
            </a:r>
            <a:r>
              <a:t>、</a:t>
            </a:r>
            <a:r>
              <a:rPr b="1">
                <a:solidFill>
                  <a:schemeClr val="accent5"/>
                </a:solidFill>
                <a:latin typeface="Helvetica"/>
                <a:ea typeface="Helvetica"/>
                <a:cs typeface="Helvetica"/>
                <a:sym typeface="Helvetica"/>
              </a:rPr>
              <a:t>控制器</a:t>
            </a:r>
            <a:r>
              <a:t>和</a:t>
            </a:r>
            <a:r>
              <a:rPr b="1">
                <a:solidFill>
                  <a:schemeClr val="accent5"/>
                </a:solidFill>
                <a:latin typeface="Helvetica"/>
                <a:ea typeface="Helvetica"/>
                <a:cs typeface="Helvetica"/>
                <a:sym typeface="Helvetica"/>
              </a:rPr>
              <a:t>设备</a:t>
            </a:r>
          </a:p>
          <a:p>
            <a:pPr algn="just">
              <a:lnSpc>
                <a:spcPct val="110000"/>
              </a:lnSpc>
              <a:defRPr sz="4500"/>
            </a:pPr>
            <a:r>
              <a:t>一个通道可以控制多个设备控制器</a:t>
            </a:r>
          </a:p>
          <a:p>
            <a:pPr algn="just">
              <a:lnSpc>
                <a:spcPct val="110000"/>
              </a:lnSpc>
              <a:defRPr sz="4500"/>
            </a:pPr>
            <a:r>
              <a:t>一个设备控制器也可以控制多个设备</a:t>
            </a:r>
          </a:p>
        </p:txBody>
      </p:sp>
      <p:sp>
        <p:nvSpPr>
          <p:cNvPr id="162" name="线条"/>
          <p:cNvSpPr/>
          <p:nvPr/>
        </p:nvSpPr>
        <p:spPr>
          <a:xfrm flipH="1">
            <a:off x="16678687" y="7413397"/>
            <a:ext cx="1673464" cy="1"/>
          </a:xfrm>
          <a:prstGeom prst="line">
            <a:avLst/>
          </a:prstGeom>
          <a:ln w="25400">
            <a:solidFill>
              <a:srgbClr val="000000"/>
            </a:solidFill>
            <a:miter lim="400000"/>
          </a:ln>
        </p:spPr>
        <p:txBody>
          <a:bodyPr lIns="50800" tIns="50800" rIns="50800" bIns="50800" anchor="ctr"/>
          <a:lstStyle/>
          <a:p>
            <a:pPr>
              <a:defRPr sz="3200"/>
            </a:pPr>
            <a:endParaRPr/>
          </a:p>
        </p:txBody>
      </p:sp>
      <p:sp>
        <p:nvSpPr>
          <p:cNvPr id="163" name="线条"/>
          <p:cNvSpPr/>
          <p:nvPr/>
        </p:nvSpPr>
        <p:spPr>
          <a:xfrm>
            <a:off x="13574506" y="7438797"/>
            <a:ext cx="885511" cy="1"/>
          </a:xfrm>
          <a:prstGeom prst="line">
            <a:avLst/>
          </a:prstGeom>
          <a:ln w="25400">
            <a:solidFill>
              <a:srgbClr val="000000"/>
            </a:solidFill>
            <a:miter lim="400000"/>
          </a:ln>
        </p:spPr>
        <p:txBody>
          <a:bodyPr lIns="50800" tIns="50800" rIns="50800" bIns="50800" anchor="ctr"/>
          <a:lstStyle/>
          <a:p>
            <a:pPr>
              <a:defRPr sz="3200"/>
            </a:pPr>
            <a:endParaRPr/>
          </a:p>
        </p:txBody>
      </p:sp>
      <p:grpSp>
        <p:nvGrpSpPr>
          <p:cNvPr id="188" name="成组"/>
          <p:cNvGrpSpPr/>
          <p:nvPr/>
        </p:nvGrpSpPr>
        <p:grpSpPr>
          <a:xfrm>
            <a:off x="10451780" y="6504984"/>
            <a:ext cx="12723414" cy="5974783"/>
            <a:chOff x="0" y="0"/>
            <a:chExt cx="12723413" cy="5974782"/>
          </a:xfrm>
        </p:grpSpPr>
        <p:sp>
          <p:nvSpPr>
            <p:cNvPr id="164" name="线条"/>
            <p:cNvSpPr/>
            <p:nvPr/>
          </p:nvSpPr>
          <p:spPr>
            <a:xfrm>
              <a:off x="6649781" y="919858"/>
              <a:ext cx="1" cy="11376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65" name="计算机"/>
            <p:cNvSpPr/>
            <p:nvPr/>
          </p:nvSpPr>
          <p:spPr>
            <a:xfrm>
              <a:off x="22551" y="1525720"/>
              <a:ext cx="2260040" cy="1791170"/>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计算机</a:t>
              </a:r>
            </a:p>
          </p:txBody>
        </p:sp>
        <p:sp>
          <p:nvSpPr>
            <p:cNvPr id="166" name="I/O通道1"/>
            <p:cNvSpPr/>
            <p:nvPr/>
          </p:nvSpPr>
          <p:spPr>
            <a:xfrm>
              <a:off x="3942040" y="339583"/>
              <a:ext cx="2260040"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I/O通道1</a:t>
              </a:r>
            </a:p>
          </p:txBody>
        </p:sp>
        <p:sp>
          <p:nvSpPr>
            <p:cNvPr id="167" name="I/O通道2"/>
            <p:cNvSpPr/>
            <p:nvPr/>
          </p:nvSpPr>
          <p:spPr>
            <a:xfrm>
              <a:off x="3942040" y="3488087"/>
              <a:ext cx="2260040"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I/O通道2</a:t>
              </a:r>
            </a:p>
          </p:txBody>
        </p:sp>
        <p:sp>
          <p:nvSpPr>
            <p:cNvPr id="168" name="控制器"/>
            <p:cNvSpPr/>
            <p:nvPr/>
          </p:nvSpPr>
          <p:spPr>
            <a:xfrm>
              <a:off x="7925197" y="331667"/>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169" name="控制器"/>
            <p:cNvSpPr/>
            <p:nvPr/>
          </p:nvSpPr>
          <p:spPr>
            <a:xfrm>
              <a:off x="7925197" y="1725474"/>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170" name="控制器"/>
            <p:cNvSpPr/>
            <p:nvPr/>
          </p:nvSpPr>
          <p:spPr>
            <a:xfrm>
              <a:off x="7925197" y="3412958"/>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171" name="控制器"/>
            <p:cNvSpPr/>
            <p:nvPr/>
          </p:nvSpPr>
          <p:spPr>
            <a:xfrm>
              <a:off x="7925197" y="4805133"/>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172" name="线条"/>
            <p:cNvSpPr/>
            <p:nvPr/>
          </p:nvSpPr>
          <p:spPr>
            <a:xfrm flipH="1">
              <a:off x="6226907" y="3981787"/>
              <a:ext cx="16734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3" name="线条"/>
            <p:cNvSpPr/>
            <p:nvPr/>
          </p:nvSpPr>
          <p:spPr>
            <a:xfrm>
              <a:off x="6649781" y="3998725"/>
              <a:ext cx="1" cy="11376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4" name="线条"/>
            <p:cNvSpPr/>
            <p:nvPr/>
          </p:nvSpPr>
          <p:spPr>
            <a:xfrm>
              <a:off x="6622922" y="2044819"/>
              <a:ext cx="130440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5" name="线条"/>
            <p:cNvSpPr/>
            <p:nvPr/>
          </p:nvSpPr>
          <p:spPr>
            <a:xfrm>
              <a:off x="6622922" y="5114774"/>
              <a:ext cx="130440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6" name="线条"/>
            <p:cNvSpPr/>
            <p:nvPr/>
          </p:nvSpPr>
          <p:spPr>
            <a:xfrm>
              <a:off x="2258640" y="2479585"/>
              <a:ext cx="8855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7" name="线条"/>
            <p:cNvSpPr/>
            <p:nvPr/>
          </p:nvSpPr>
          <p:spPr>
            <a:xfrm>
              <a:off x="3122726" y="4056917"/>
              <a:ext cx="8855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8" name="线条"/>
            <p:cNvSpPr/>
            <p:nvPr/>
          </p:nvSpPr>
          <p:spPr>
            <a:xfrm flipH="1">
              <a:off x="3160928" y="919859"/>
              <a:ext cx="1" cy="314787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79" name="圆形"/>
            <p:cNvSpPr/>
            <p:nvPr/>
          </p:nvSpPr>
          <p:spPr>
            <a:xfrm>
              <a:off x="12097941" y="743390"/>
              <a:ext cx="625473" cy="625572"/>
            </a:xfrm>
            <a:prstGeom prst="ellipse">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80" name="线条"/>
            <p:cNvSpPr/>
            <p:nvPr/>
          </p:nvSpPr>
          <p:spPr>
            <a:xfrm flipH="1">
              <a:off x="10221385" y="339248"/>
              <a:ext cx="1840408" cy="39202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81" name="圆形"/>
            <p:cNvSpPr/>
            <p:nvPr/>
          </p:nvSpPr>
          <p:spPr>
            <a:xfrm>
              <a:off x="12097941" y="0"/>
              <a:ext cx="625473" cy="625572"/>
            </a:xfrm>
            <a:prstGeom prst="ellipse">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82" name="圆形"/>
            <p:cNvSpPr/>
            <p:nvPr/>
          </p:nvSpPr>
          <p:spPr>
            <a:xfrm>
              <a:off x="12097941" y="1507173"/>
              <a:ext cx="625473" cy="625573"/>
            </a:xfrm>
            <a:prstGeom prst="ellipse">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83" name="圆形"/>
            <p:cNvSpPr/>
            <p:nvPr/>
          </p:nvSpPr>
          <p:spPr>
            <a:xfrm>
              <a:off x="12097941" y="2351806"/>
              <a:ext cx="625473" cy="625573"/>
            </a:xfrm>
            <a:prstGeom prst="ellipse">
              <a:avLst/>
            </a:prstGeom>
            <a:blipFill rotWithShape="1">
              <a:blip r:embed="rId6"/>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84" name="线条"/>
            <p:cNvSpPr/>
            <p:nvPr/>
          </p:nvSpPr>
          <p:spPr>
            <a:xfrm flipH="1" flipV="1">
              <a:off x="10221209" y="2273185"/>
              <a:ext cx="1840408" cy="36490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85" name="线条"/>
            <p:cNvSpPr/>
            <p:nvPr/>
          </p:nvSpPr>
          <p:spPr>
            <a:xfrm flipH="1">
              <a:off x="10221385" y="1846918"/>
              <a:ext cx="1840408" cy="3920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86" name="线条"/>
            <p:cNvSpPr/>
            <p:nvPr/>
          </p:nvSpPr>
          <p:spPr>
            <a:xfrm flipH="1" flipV="1">
              <a:off x="10221209" y="738603"/>
              <a:ext cx="1840408" cy="36490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187" name="具有通道的I/O系统结构"/>
            <p:cNvSpPr/>
            <p:nvPr/>
          </p:nvSpPr>
          <p:spPr>
            <a:xfrm>
              <a:off x="0" y="5238182"/>
              <a:ext cx="4839005"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r>
                <a:t>具有通道的I/O系统结构</a:t>
              </a:r>
            </a:p>
          </p:txBody>
        </p:sp>
      </p:grpSp>
      <p:sp>
        <p:nvSpPr>
          <p:cNvPr id="39"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7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78" name="循环缓冲中，当进程使用完缓冲区之后，调用（）过程释放缓冲区。…"/>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循环缓冲中，当进程使用完缓冲区之后，调用（）过程释放缓冲区。</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A:Getbuf</a:t>
            </a:r>
          </a:p>
          <a:p>
            <a:pPr algn="just">
              <a:lnSpc>
                <a:spcPct val="120000"/>
              </a:lnSpc>
              <a:defRPr sz="4800">
                <a:latin typeface="Lantinghei SC Extralight"/>
                <a:ea typeface="Lantinghei SC Extralight"/>
                <a:cs typeface="Lantinghei SC Extralight"/>
                <a:sym typeface="Lantinghei SC Extralight"/>
              </a:defRPr>
            </a:pPr>
            <a:r>
              <a:t>B:Releasebuf</a:t>
            </a:r>
          </a:p>
          <a:p>
            <a:pPr algn="just">
              <a:lnSpc>
                <a:spcPct val="120000"/>
              </a:lnSpc>
              <a:defRPr sz="4800">
                <a:latin typeface="Lantinghei SC Extralight"/>
                <a:ea typeface="Lantinghei SC Extralight"/>
                <a:cs typeface="Lantinghei SC Extralight"/>
                <a:sym typeface="Lantinghei SC Extralight"/>
              </a:defRPr>
            </a:pPr>
            <a:r>
              <a:t>C:Nextg</a:t>
            </a:r>
          </a:p>
          <a:p>
            <a:pPr algn="just">
              <a:lnSpc>
                <a:spcPct val="120000"/>
              </a:lnSpc>
              <a:defRPr sz="4800">
                <a:latin typeface="Lantinghei SC Extralight"/>
                <a:ea typeface="Lantinghei SC Extralight"/>
                <a:cs typeface="Lantinghei SC Extralight"/>
                <a:sym typeface="Lantinghei SC Extralight"/>
              </a:defRPr>
            </a:pPr>
            <a:r>
              <a:t>D:Nexti</a:t>
            </a:r>
          </a:p>
        </p:txBody>
      </p:sp>
      <p:sp>
        <p:nvSpPr>
          <p:cNvPr id="117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80"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8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84" name="循环缓冲中，当进程使用完缓冲区之后，调用（）过程释放缓冲区。…"/>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循环缓冲中，当进程使用完缓冲区之后，调用（）过程释放缓冲区。</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A:Getbuf</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B:Releasebuf</a:t>
            </a:r>
          </a:p>
          <a:p>
            <a:pPr algn="just">
              <a:lnSpc>
                <a:spcPct val="120000"/>
              </a:lnSpc>
              <a:defRPr sz="4800">
                <a:latin typeface="Lantinghei SC Extralight"/>
                <a:ea typeface="Lantinghei SC Extralight"/>
                <a:cs typeface="Lantinghei SC Extralight"/>
                <a:sym typeface="Lantinghei SC Extralight"/>
              </a:defRPr>
            </a:pPr>
            <a:r>
              <a:t>C:Nextg</a:t>
            </a:r>
          </a:p>
          <a:p>
            <a:pPr algn="just">
              <a:lnSpc>
                <a:spcPct val="120000"/>
              </a:lnSpc>
              <a:defRPr sz="4800">
                <a:latin typeface="Lantinghei SC Extralight"/>
                <a:ea typeface="Lantinghei SC Extralight"/>
                <a:cs typeface="Lantinghei SC Extralight"/>
                <a:sym typeface="Lantinghei SC Extralight"/>
              </a:defRPr>
            </a:pPr>
            <a:r>
              <a:t>D:Nexti</a:t>
            </a:r>
          </a:p>
        </p:txBody>
      </p:sp>
      <p:sp>
        <p:nvSpPr>
          <p:cNvPr id="118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86"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4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42"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243" name="缓冲池"/>
          <p:cNvSpPr/>
          <p:nvPr/>
        </p:nvSpPr>
        <p:spPr>
          <a:xfrm>
            <a:off x="474289" y="29287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缓冲池</a:t>
            </a:r>
          </a:p>
        </p:txBody>
      </p:sp>
      <p:sp>
        <p:nvSpPr>
          <p:cNvPr id="1244" name="公共缓冲池中设置多个可供若干进程共享的缓冲区，提高缓冲区的利用率"/>
          <p:cNvSpPr/>
          <p:nvPr/>
        </p:nvSpPr>
        <p:spPr>
          <a:xfrm>
            <a:off x="1033306" y="1872719"/>
            <a:ext cx="204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公共缓冲池中设置多个可供若干进程共享的缓冲区，提高缓冲区的利用率</a:t>
            </a:r>
          </a:p>
        </p:txBody>
      </p:sp>
      <p:grpSp>
        <p:nvGrpSpPr>
          <p:cNvPr id="1247" name="缓冲池的组成"/>
          <p:cNvGrpSpPr/>
          <p:nvPr/>
        </p:nvGrpSpPr>
        <p:grpSpPr>
          <a:xfrm>
            <a:off x="880658" y="3096962"/>
            <a:ext cx="4076701" cy="1143001"/>
            <a:chOff x="0" y="0"/>
            <a:chExt cx="4076700" cy="1143000"/>
          </a:xfrm>
        </p:grpSpPr>
        <p:sp>
          <p:nvSpPr>
            <p:cNvPr id="1246" name="缓冲池的组成"/>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缓冲池的组成</a:t>
              </a:r>
            </a:p>
          </p:txBody>
        </p:sp>
        <p:pic>
          <p:nvPicPr>
            <p:cNvPr id="1245" name="缓冲池的组成" descr="缓冲池的组成"/>
            <p:cNvPicPr>
              <a:picLocks/>
            </p:cNvPicPr>
            <p:nvPr/>
          </p:nvPicPr>
          <p:blipFill>
            <a:blip r:embed="rId3">
              <a:extLst/>
            </a:blip>
            <a:stretch>
              <a:fillRect/>
            </a:stretch>
          </p:blipFill>
          <p:spPr>
            <a:xfrm>
              <a:off x="0" y="-1"/>
              <a:ext cx="4076701" cy="1143001"/>
            </a:xfrm>
            <a:prstGeom prst="rect">
              <a:avLst/>
            </a:prstGeom>
            <a:effectLst/>
          </p:spPr>
        </p:pic>
      </p:grpSp>
      <p:sp>
        <p:nvSpPr>
          <p:cNvPr id="1248" name="3种类型的缓冲区"/>
          <p:cNvSpPr/>
          <p:nvPr/>
        </p:nvSpPr>
        <p:spPr>
          <a:xfrm>
            <a:off x="778196" y="4769875"/>
            <a:ext cx="491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3种类型的缓冲区</a:t>
            </a:r>
          </a:p>
        </p:txBody>
      </p:sp>
      <p:sp>
        <p:nvSpPr>
          <p:cNvPr id="1249" name="3种缓冲队列"/>
          <p:cNvSpPr/>
          <p:nvPr/>
        </p:nvSpPr>
        <p:spPr>
          <a:xfrm>
            <a:off x="853359" y="6290388"/>
            <a:ext cx="364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3种缓冲队列</a:t>
            </a:r>
          </a:p>
        </p:txBody>
      </p:sp>
      <p:sp>
        <p:nvSpPr>
          <p:cNvPr id="1250" name="4种工作缓冲区"/>
          <p:cNvSpPr/>
          <p:nvPr/>
        </p:nvSpPr>
        <p:spPr>
          <a:xfrm>
            <a:off x="780328" y="8135021"/>
            <a:ext cx="42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4种工作缓冲区</a:t>
            </a:r>
          </a:p>
        </p:txBody>
      </p:sp>
      <p:sp>
        <p:nvSpPr>
          <p:cNvPr id="1251" name="空缓冲区"/>
          <p:cNvSpPr/>
          <p:nvPr/>
        </p:nvSpPr>
        <p:spPr>
          <a:xfrm>
            <a:off x="6211089" y="4798031"/>
            <a:ext cx="266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空缓冲区</a:t>
            </a:r>
          </a:p>
        </p:txBody>
      </p:sp>
      <p:sp>
        <p:nvSpPr>
          <p:cNvPr id="1252" name="装满输入数据的缓冲区"/>
          <p:cNvSpPr/>
          <p:nvPr/>
        </p:nvSpPr>
        <p:spPr>
          <a:xfrm>
            <a:off x="9608522" y="4798030"/>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装满输入数据的缓冲区</a:t>
            </a:r>
          </a:p>
        </p:txBody>
      </p:sp>
      <p:sp>
        <p:nvSpPr>
          <p:cNvPr id="1253" name="装满输出数据的缓冲区"/>
          <p:cNvSpPr/>
          <p:nvPr/>
        </p:nvSpPr>
        <p:spPr>
          <a:xfrm>
            <a:off x="16764987" y="4796518"/>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装满输出数据的缓冲区</a:t>
            </a:r>
          </a:p>
        </p:txBody>
      </p:sp>
      <p:sp>
        <p:nvSpPr>
          <p:cNvPr id="1254" name="空缓冲队列"/>
          <p:cNvSpPr/>
          <p:nvPr/>
        </p:nvSpPr>
        <p:spPr>
          <a:xfrm>
            <a:off x="6265412" y="6284038"/>
            <a:ext cx="330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空缓冲队列</a:t>
            </a:r>
          </a:p>
        </p:txBody>
      </p:sp>
      <p:sp>
        <p:nvSpPr>
          <p:cNvPr id="1255" name="输入队列"/>
          <p:cNvSpPr/>
          <p:nvPr/>
        </p:nvSpPr>
        <p:spPr>
          <a:xfrm>
            <a:off x="10603086" y="6251105"/>
            <a:ext cx="266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输入队列</a:t>
            </a:r>
          </a:p>
        </p:txBody>
      </p:sp>
      <p:sp>
        <p:nvSpPr>
          <p:cNvPr id="1256" name="输出队列"/>
          <p:cNvSpPr/>
          <p:nvPr/>
        </p:nvSpPr>
        <p:spPr>
          <a:xfrm>
            <a:off x="14305760" y="6251105"/>
            <a:ext cx="266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输出队列</a:t>
            </a:r>
          </a:p>
        </p:txBody>
      </p:sp>
      <p:sp>
        <p:nvSpPr>
          <p:cNvPr id="1257" name="收容输入数据的缓冲区"/>
          <p:cNvSpPr/>
          <p:nvPr/>
        </p:nvSpPr>
        <p:spPr>
          <a:xfrm>
            <a:off x="6211089" y="7982338"/>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收容输入数据的缓冲区</a:t>
            </a:r>
          </a:p>
        </p:txBody>
      </p:sp>
      <p:sp>
        <p:nvSpPr>
          <p:cNvPr id="1258" name="提取输入数据的缓冲区"/>
          <p:cNvSpPr/>
          <p:nvPr/>
        </p:nvSpPr>
        <p:spPr>
          <a:xfrm>
            <a:off x="6211089" y="8847304"/>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提取输入数据的缓冲区</a:t>
            </a:r>
          </a:p>
        </p:txBody>
      </p:sp>
      <p:sp>
        <p:nvSpPr>
          <p:cNvPr id="1259" name="收容输出数据的缓冲区"/>
          <p:cNvSpPr/>
          <p:nvPr/>
        </p:nvSpPr>
        <p:spPr>
          <a:xfrm>
            <a:off x="6211089" y="9754659"/>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收容输出数据的缓冲区</a:t>
            </a:r>
          </a:p>
        </p:txBody>
      </p:sp>
      <p:sp>
        <p:nvSpPr>
          <p:cNvPr id="1260" name="提取输出数据的缓冲区"/>
          <p:cNvSpPr/>
          <p:nvPr/>
        </p:nvSpPr>
        <p:spPr>
          <a:xfrm>
            <a:off x="6211089" y="10619626"/>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提取输出数据的缓冲区</a:t>
            </a:r>
          </a:p>
        </p:txBody>
      </p:sp>
      <p:sp>
        <p:nvSpPr>
          <p:cNvPr id="1261" name="6.3.5.0 缓冲池"/>
          <p:cNvSpPr/>
          <p:nvPr/>
        </p:nvSpPr>
        <p:spPr>
          <a:xfrm>
            <a:off x="33917" y="24021"/>
            <a:ext cx="1718419"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6.3.5.0 缓冲池</a:t>
            </a:r>
          </a:p>
        </p:txBody>
      </p:sp>
      <p:pic>
        <p:nvPicPr>
          <p:cNvPr id="1262" name="屏幕快照 2019-03-06 下午5.25.55.png" descr="屏幕快照 2019-03-06 下午5.25.55.png"/>
          <p:cNvPicPr>
            <a:picLocks noChangeAspect="1"/>
          </p:cNvPicPr>
          <p:nvPr/>
        </p:nvPicPr>
        <p:blipFill>
          <a:blip r:embed="rId4">
            <a:extLst/>
          </a:blip>
          <a:stretch>
            <a:fillRect/>
          </a:stretch>
        </p:blipFill>
        <p:spPr>
          <a:xfrm>
            <a:off x="21356794" y="524274"/>
            <a:ext cx="2446075" cy="1386110"/>
          </a:xfrm>
          <a:prstGeom prst="rect">
            <a:avLst/>
          </a:prstGeom>
          <a:ln w="12700">
            <a:miter lim="400000"/>
          </a:ln>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6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66"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1267"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1268"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126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70"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1271"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1272"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1273" name="缓冲的引入"/>
          <p:cNvSpPr/>
          <p:nvPr/>
        </p:nvSpPr>
        <p:spPr>
          <a:xfrm>
            <a:off x="4373790" y="4545943"/>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缓冲的引入</a:t>
            </a:r>
          </a:p>
        </p:txBody>
      </p:sp>
      <p:sp>
        <p:nvSpPr>
          <p:cNvPr id="1274" name="单缓冲"/>
          <p:cNvSpPr/>
          <p:nvPr/>
        </p:nvSpPr>
        <p:spPr>
          <a:xfrm>
            <a:off x="4373790" y="5454038"/>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单缓冲</a:t>
            </a:r>
          </a:p>
        </p:txBody>
      </p:sp>
      <p:sp>
        <p:nvSpPr>
          <p:cNvPr id="1275" name="线条"/>
          <p:cNvSpPr/>
          <p:nvPr/>
        </p:nvSpPr>
        <p:spPr>
          <a:xfrm flipV="1">
            <a:off x="8986104" y="4421419"/>
            <a:ext cx="1" cy="3920479"/>
          </a:xfrm>
          <a:prstGeom prst="line">
            <a:avLst/>
          </a:prstGeom>
          <a:ln w="38100">
            <a:solidFill>
              <a:srgbClr val="000000"/>
            </a:solidFill>
            <a:miter lim="400000"/>
          </a:ln>
        </p:spPr>
        <p:txBody>
          <a:bodyPr lIns="50800" tIns="50800" rIns="50800" bIns="50800" anchor="ctr"/>
          <a:lstStyle/>
          <a:p>
            <a:pPr>
              <a:defRPr sz="3200"/>
            </a:pPr>
            <a:endParaRPr/>
          </a:p>
        </p:txBody>
      </p:sp>
      <p:sp>
        <p:nvSpPr>
          <p:cNvPr id="1276" name="线条"/>
          <p:cNvSpPr/>
          <p:nvPr/>
        </p:nvSpPr>
        <p:spPr>
          <a:xfrm>
            <a:off x="8967054" y="621991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77" name="双缓冲"/>
          <p:cNvSpPr/>
          <p:nvPr/>
        </p:nvSpPr>
        <p:spPr>
          <a:xfrm>
            <a:off x="4373790" y="6333324"/>
            <a:ext cx="4318258"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双缓冲</a:t>
            </a:r>
          </a:p>
        </p:txBody>
      </p:sp>
      <p:sp>
        <p:nvSpPr>
          <p:cNvPr id="1278" name="循环缓冲"/>
          <p:cNvSpPr/>
          <p:nvPr/>
        </p:nvSpPr>
        <p:spPr>
          <a:xfrm>
            <a:off x="4373790" y="7238347"/>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循环缓冲</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8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85"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1286"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1287"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128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89" name="4 设备分配"/>
          <p:cNvSpPr/>
          <p:nvPr/>
        </p:nvSpPr>
        <p:spPr>
          <a:xfrm>
            <a:off x="9783929" y="6718388"/>
            <a:ext cx="4087656"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solidFill>
                  <a:srgbClr val="FF0000"/>
                </a:solidFill>
              </a:rPr>
              <a:t>4 设备分配</a:t>
            </a:r>
          </a:p>
        </p:txBody>
      </p:sp>
      <p:sp>
        <p:nvSpPr>
          <p:cNvPr id="1290"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t>5 I/O软件原理</a:t>
            </a:r>
          </a:p>
        </p:txBody>
      </p:sp>
      <p:sp>
        <p:nvSpPr>
          <p:cNvPr id="1291"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9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9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98"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299" name="设备分配中的数据结构"/>
          <p:cNvSpPr/>
          <p:nvPr/>
        </p:nvSpPr>
        <p:spPr>
          <a:xfrm>
            <a:off x="830549" y="1845858"/>
            <a:ext cx="709816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300" name="设备分配"/>
          <p:cNvSpPr/>
          <p:nvPr/>
        </p:nvSpPr>
        <p:spPr>
          <a:xfrm>
            <a:off x="830549" y="46397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301" name="设备独立性"/>
          <p:cNvSpPr/>
          <p:nvPr/>
        </p:nvSpPr>
        <p:spPr>
          <a:xfrm>
            <a:off x="830549" y="743373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302" name="SPOOLing技术"/>
          <p:cNvSpPr/>
          <p:nvPr/>
        </p:nvSpPr>
        <p:spPr>
          <a:xfrm>
            <a:off x="830549" y="10227674"/>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0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0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0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08" name="箭头"/>
          <p:cNvSpPr/>
          <p:nvPr/>
        </p:nvSpPr>
        <p:spPr>
          <a:xfrm>
            <a:off x="8156237" y="1797147"/>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09" name="设备分配中的数据结构"/>
          <p:cNvSpPr/>
          <p:nvPr/>
        </p:nvSpPr>
        <p:spPr>
          <a:xfrm>
            <a:off x="830549" y="1845858"/>
            <a:ext cx="709816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310" name="设备分配"/>
          <p:cNvSpPr/>
          <p:nvPr/>
        </p:nvSpPr>
        <p:spPr>
          <a:xfrm>
            <a:off x="830549" y="46397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311" name="设备独立性"/>
          <p:cNvSpPr/>
          <p:nvPr/>
        </p:nvSpPr>
        <p:spPr>
          <a:xfrm>
            <a:off x="830549" y="743373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312" name="SPOOLing技术"/>
          <p:cNvSpPr/>
          <p:nvPr/>
        </p:nvSpPr>
        <p:spPr>
          <a:xfrm>
            <a:off x="830549" y="10227674"/>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1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1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18"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319"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pic>
        <p:nvPicPr>
          <p:cNvPr id="1320"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321"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322" name="设备控制表DCT(Device Control Table)"/>
          <p:cNvSpPr/>
          <p:nvPr/>
        </p:nvSpPr>
        <p:spPr>
          <a:xfrm>
            <a:off x="1298521" y="3840259"/>
            <a:ext cx="1088961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设备控制表DCT(Device Control Table)</a:t>
            </a:r>
          </a:p>
        </p:txBody>
      </p:sp>
      <p:sp>
        <p:nvSpPr>
          <p:cNvPr id="1323" name="控制器控制表COCT(Controller Control Table)"/>
          <p:cNvSpPr/>
          <p:nvPr/>
        </p:nvSpPr>
        <p:spPr>
          <a:xfrm>
            <a:off x="1298521" y="5513419"/>
            <a:ext cx="127831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控制器控制表COCT(Controller Control Table)</a:t>
            </a:r>
          </a:p>
        </p:txBody>
      </p:sp>
      <p:sp>
        <p:nvSpPr>
          <p:cNvPr id="1324" name="通道控制表CHCT(Channel Control Table)"/>
          <p:cNvSpPr/>
          <p:nvPr/>
        </p:nvSpPr>
        <p:spPr>
          <a:xfrm>
            <a:off x="1298522" y="7186579"/>
            <a:ext cx="1173670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通道控制表CHCT(Channel Control Table)</a:t>
            </a:r>
          </a:p>
        </p:txBody>
      </p:sp>
      <p:sp>
        <p:nvSpPr>
          <p:cNvPr id="1325" name="系统设备表SDT(System Device Table)"/>
          <p:cNvSpPr/>
          <p:nvPr/>
        </p:nvSpPr>
        <p:spPr>
          <a:xfrm>
            <a:off x="1298521" y="8859740"/>
            <a:ext cx="108654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系统设备表SDT(System Device Table)</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3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3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3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33"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335"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336"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337" name="设备控制表DCT(Device Control Table)"/>
          <p:cNvSpPr/>
          <p:nvPr/>
        </p:nvSpPr>
        <p:spPr>
          <a:xfrm>
            <a:off x="1298521" y="3840259"/>
            <a:ext cx="1088961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设备控制表DCT(Device Control Table)</a:t>
            </a:r>
          </a:p>
        </p:txBody>
      </p:sp>
      <p:sp>
        <p:nvSpPr>
          <p:cNvPr id="1338" name="系统为每个设备建立一张设备控制表，多台设备控制表构成设备控制表集合。…"/>
          <p:cNvSpPr/>
          <p:nvPr/>
        </p:nvSpPr>
        <p:spPr>
          <a:xfrm>
            <a:off x="1314107" y="5426268"/>
            <a:ext cx="22437175" cy="1973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pPr>
            <a:r>
              <a:t>系统为每个设备建立一张设备控制表，多台设备控制表构成</a:t>
            </a:r>
            <a:r>
              <a:rPr>
                <a:latin typeface="Helvetica"/>
                <a:ea typeface="Helvetica"/>
                <a:cs typeface="Helvetica"/>
                <a:sym typeface="Helvetica"/>
              </a:rPr>
              <a:t>设备控制表集合</a:t>
            </a:r>
            <a:r>
              <a:t>。</a:t>
            </a:r>
          </a:p>
          <a:p>
            <a:pPr algn="just">
              <a:lnSpc>
                <a:spcPct val="120000"/>
              </a:lnSpc>
              <a:defRPr sz="4800"/>
            </a:pPr>
            <a:r>
              <a:t>每张设备控制表包含</a:t>
            </a:r>
            <a:r>
              <a:rPr>
                <a:solidFill>
                  <a:schemeClr val="accent5"/>
                </a:solidFill>
              </a:rPr>
              <a:t>设备类型、设备标识符、设备状态（忙/闲）等信息</a:t>
            </a:r>
            <a:r>
              <a:t>。</a:t>
            </a:r>
          </a:p>
        </p:txBody>
      </p:sp>
      <p:sp>
        <p:nvSpPr>
          <p:cNvPr id="12"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4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4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45"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46"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348"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349"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350" name="设备控制表DCT(Device Control Table)"/>
          <p:cNvSpPr/>
          <p:nvPr/>
        </p:nvSpPr>
        <p:spPr>
          <a:xfrm>
            <a:off x="1226594" y="3912242"/>
            <a:ext cx="11033470" cy="872034"/>
          </a:xfrm>
          <a:prstGeom prst="rect">
            <a:avLst/>
          </a:prstGeom>
          <a:ln w="25400">
            <a:solidFill>
              <a:srgbClr val="000000">
                <a:alpha val="20133"/>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solidFill>
                  <a:schemeClr val="bg1">
                    <a:lumMod val="75000"/>
                  </a:schemeClr>
                </a:solidFill>
              </a:rPr>
              <a:t>设备控制表DCT(Device Control Table)</a:t>
            </a:r>
          </a:p>
        </p:txBody>
      </p:sp>
      <p:sp>
        <p:nvSpPr>
          <p:cNvPr id="1351" name="控制器控制表COCT(Controller Control Table)"/>
          <p:cNvSpPr/>
          <p:nvPr/>
        </p:nvSpPr>
        <p:spPr>
          <a:xfrm>
            <a:off x="1298521" y="5513419"/>
            <a:ext cx="127831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控制器控制表COCT(Controller Control Table)</a:t>
            </a:r>
          </a:p>
        </p:txBody>
      </p:sp>
      <p:sp>
        <p:nvSpPr>
          <p:cNvPr id="1352" name="通道控制表CHCT(Channel Control Table)"/>
          <p:cNvSpPr/>
          <p:nvPr/>
        </p:nvSpPr>
        <p:spPr>
          <a:xfrm>
            <a:off x="1298522" y="7186579"/>
            <a:ext cx="1173670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通道控制表CHCT(Channel Control Table)</a:t>
            </a:r>
          </a:p>
        </p:txBody>
      </p:sp>
      <p:sp>
        <p:nvSpPr>
          <p:cNvPr id="1353" name="系统设备表SDT(System Device Table)"/>
          <p:cNvSpPr/>
          <p:nvPr/>
        </p:nvSpPr>
        <p:spPr>
          <a:xfrm>
            <a:off x="1298521" y="8859740"/>
            <a:ext cx="108654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系统设备表SDT(System Device Table)</a:t>
            </a:r>
          </a:p>
        </p:txBody>
      </p:sp>
      <p:sp>
        <p:nvSpPr>
          <p:cNvPr id="14"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4" name="I/O系统不仅包括各种I/O设备，还包括与设备相连的设备控制器，有些系统还配备了专门用于输入/输出控制的专用计算机，即______。"/>
          <p:cNvSpPr/>
          <p:nvPr/>
        </p:nvSpPr>
        <p:spPr>
          <a:xfrm>
            <a:off x="2556868" y="5885179"/>
            <a:ext cx="19270264"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I/O系统不仅包括各种I/O设备，还包括与设备相连的设备控制器，有些系统还配备了专门用于输入/输出控制的专用计算机，即______。</a:t>
            </a:r>
          </a:p>
        </p:txBody>
      </p:sp>
      <p:sp>
        <p:nvSpPr>
          <p:cNvPr id="19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96"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5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60"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61"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363"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364"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365" name="控制器控制表COCT(Controller Control Table)"/>
          <p:cNvSpPr/>
          <p:nvPr/>
        </p:nvSpPr>
        <p:spPr>
          <a:xfrm>
            <a:off x="1298521" y="5513419"/>
            <a:ext cx="127831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控制器控制表COCT(Controller Control Table)</a:t>
            </a:r>
          </a:p>
        </p:txBody>
      </p:sp>
      <p:sp>
        <p:nvSpPr>
          <p:cNvPr id="1366" name="系统为每个控制器设置一张用于记录该控制器信息的控制器控制表，通常包含控制器标识符、控制器状态等信息。"/>
          <p:cNvSpPr/>
          <p:nvPr/>
        </p:nvSpPr>
        <p:spPr>
          <a:xfrm>
            <a:off x="1314107" y="7300089"/>
            <a:ext cx="22437175" cy="1973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pPr>
            <a:r>
              <a:t>系统为每个控制器设置一张</a:t>
            </a:r>
            <a:r>
              <a:rPr>
                <a:solidFill>
                  <a:schemeClr val="accent5"/>
                </a:solidFill>
                <a:latin typeface="Helvetica"/>
                <a:ea typeface="Helvetica"/>
                <a:cs typeface="Helvetica"/>
                <a:sym typeface="Helvetica"/>
              </a:rPr>
              <a:t>用于记录该控制器信息</a:t>
            </a:r>
            <a:r>
              <a:t>的控制器控制表，通常包含</a:t>
            </a:r>
            <a:r>
              <a:rPr>
                <a:solidFill>
                  <a:schemeClr val="accent5"/>
                </a:solidFill>
              </a:rPr>
              <a:t>控制器标识符、控制器状态等信息</a:t>
            </a:r>
            <a:r>
              <a:t>。</a:t>
            </a:r>
          </a:p>
        </p:txBody>
      </p:sp>
      <p:sp>
        <p:nvSpPr>
          <p:cNvPr id="12"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7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74"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376"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377"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378" name="设备控制表DCT(Device Control Table)"/>
          <p:cNvSpPr/>
          <p:nvPr/>
        </p:nvSpPr>
        <p:spPr>
          <a:xfrm>
            <a:off x="1226594" y="3912242"/>
            <a:ext cx="11033470" cy="872034"/>
          </a:xfrm>
          <a:prstGeom prst="rect">
            <a:avLst/>
          </a:prstGeom>
          <a:ln w="25400">
            <a:solidFill>
              <a:srgbClr val="000000">
                <a:alpha val="195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solidFill>
                  <a:schemeClr val="bg1">
                    <a:lumMod val="75000"/>
                  </a:schemeClr>
                </a:solidFill>
              </a:rPr>
              <a:t>设备控制表DCT(Device Control Table)</a:t>
            </a:r>
          </a:p>
        </p:txBody>
      </p:sp>
      <p:sp>
        <p:nvSpPr>
          <p:cNvPr id="1379" name="控制器控制表COCT(Controller Control Table)"/>
          <p:cNvSpPr/>
          <p:nvPr/>
        </p:nvSpPr>
        <p:spPr>
          <a:xfrm>
            <a:off x="1212379" y="5585402"/>
            <a:ext cx="12955470" cy="872034"/>
          </a:xfrm>
          <a:prstGeom prst="rect">
            <a:avLst/>
          </a:prstGeom>
          <a:ln w="25400">
            <a:solidFill>
              <a:srgbClr val="000000">
                <a:alpha val="195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solidFill>
                  <a:schemeClr val="bg1">
                    <a:lumMod val="75000"/>
                  </a:schemeClr>
                </a:solidFill>
              </a:rPr>
              <a:t>控制器控制表COCT(Controller Control Table)</a:t>
            </a:r>
          </a:p>
        </p:txBody>
      </p:sp>
      <p:sp>
        <p:nvSpPr>
          <p:cNvPr id="1380" name="通道控制表CHCT(Channel Control Table)"/>
          <p:cNvSpPr/>
          <p:nvPr/>
        </p:nvSpPr>
        <p:spPr>
          <a:xfrm>
            <a:off x="1298522" y="7186579"/>
            <a:ext cx="1173670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通道控制表CHCT(Channel Control Table)</a:t>
            </a:r>
          </a:p>
        </p:txBody>
      </p:sp>
      <p:sp>
        <p:nvSpPr>
          <p:cNvPr id="1381" name="系统设备表SDT(System Device Table)"/>
          <p:cNvSpPr/>
          <p:nvPr/>
        </p:nvSpPr>
        <p:spPr>
          <a:xfrm>
            <a:off x="1298521" y="8859740"/>
            <a:ext cx="108654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系统设备表SDT(System Device Table)</a:t>
            </a:r>
          </a:p>
        </p:txBody>
      </p:sp>
      <p:sp>
        <p:nvSpPr>
          <p:cNvPr id="14"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8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8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88"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389"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391"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392"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393" name="通道控制表CHCT(Channel Control Table)"/>
          <p:cNvSpPr/>
          <p:nvPr/>
        </p:nvSpPr>
        <p:spPr>
          <a:xfrm>
            <a:off x="1298522" y="7186579"/>
            <a:ext cx="1173670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通道控制表CHCT(Channel Control Table)</a:t>
            </a:r>
          </a:p>
        </p:txBody>
      </p:sp>
      <p:sp>
        <p:nvSpPr>
          <p:cNvPr id="1394" name="系统为每个通道设备设一张通道控制表，通常包含通道标识符、通道状态等信息。"/>
          <p:cNvSpPr/>
          <p:nvPr/>
        </p:nvSpPr>
        <p:spPr>
          <a:xfrm>
            <a:off x="1314107" y="8881384"/>
            <a:ext cx="22437175"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pPr>
            <a:r>
              <a:t>系统为每个通道设备设一张通道控制表，通常包含</a:t>
            </a:r>
            <a:r>
              <a:rPr>
                <a:solidFill>
                  <a:schemeClr val="accent5"/>
                </a:solidFill>
              </a:rPr>
              <a:t>通道标识符、通道状态等信息</a:t>
            </a:r>
            <a:r>
              <a:t>。</a:t>
            </a:r>
          </a:p>
        </p:txBody>
      </p:sp>
      <p:sp>
        <p:nvSpPr>
          <p:cNvPr id="12"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9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0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0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02"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404"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405"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406" name="系统设备表SDT(System Device Table)"/>
          <p:cNvSpPr/>
          <p:nvPr/>
        </p:nvSpPr>
        <p:spPr>
          <a:xfrm>
            <a:off x="1298521" y="8859740"/>
            <a:ext cx="108654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系统设备表SDT(System Device Table)</a:t>
            </a:r>
          </a:p>
        </p:txBody>
      </p:sp>
      <p:sp>
        <p:nvSpPr>
          <p:cNvPr id="11"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
        <p:nvSpPr>
          <p:cNvPr id="12" name="设备控制表DCT(Device Control Table)"/>
          <p:cNvSpPr/>
          <p:nvPr/>
        </p:nvSpPr>
        <p:spPr>
          <a:xfrm>
            <a:off x="1226594" y="3912242"/>
            <a:ext cx="11033470" cy="872034"/>
          </a:xfrm>
          <a:prstGeom prst="rect">
            <a:avLst/>
          </a:prstGeom>
          <a:ln w="25400">
            <a:solidFill>
              <a:srgbClr val="000000">
                <a:alpha val="195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solidFill>
                  <a:schemeClr val="bg1">
                    <a:lumMod val="75000"/>
                  </a:schemeClr>
                </a:solidFill>
              </a:rPr>
              <a:t>设备控制表DCT(Device Control Table)</a:t>
            </a:r>
          </a:p>
        </p:txBody>
      </p:sp>
      <p:sp>
        <p:nvSpPr>
          <p:cNvPr id="13" name="控制器控制表COCT(Controller Control Table)"/>
          <p:cNvSpPr/>
          <p:nvPr/>
        </p:nvSpPr>
        <p:spPr>
          <a:xfrm>
            <a:off x="1212379" y="5585402"/>
            <a:ext cx="12955470" cy="872034"/>
          </a:xfrm>
          <a:prstGeom prst="rect">
            <a:avLst/>
          </a:prstGeom>
          <a:ln w="25400">
            <a:solidFill>
              <a:srgbClr val="000000">
                <a:alpha val="195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solidFill>
                  <a:schemeClr val="bg1">
                    <a:lumMod val="75000"/>
                  </a:schemeClr>
                </a:solidFill>
              </a:rPr>
              <a:t>控制器控制表COCT(Controller Control Table)</a:t>
            </a:r>
          </a:p>
        </p:txBody>
      </p:sp>
      <p:sp>
        <p:nvSpPr>
          <p:cNvPr id="14" name="通道控制表CHCT(Channel Control Table)"/>
          <p:cNvSpPr/>
          <p:nvPr/>
        </p:nvSpPr>
        <p:spPr>
          <a:xfrm>
            <a:off x="1222940" y="7258562"/>
            <a:ext cx="11887870" cy="872034"/>
          </a:xfrm>
          <a:prstGeom prst="rect">
            <a:avLst/>
          </a:prstGeom>
          <a:ln w="25400">
            <a:solidFill>
              <a:srgbClr val="000000">
                <a:alpha val="195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rPr dirty="0">
                <a:solidFill>
                  <a:schemeClr val="bg1">
                    <a:lumMod val="75000"/>
                  </a:schemeClr>
                </a:solidFill>
              </a:rPr>
              <a:t>通道控制表CHCT(Channel Control Table)</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1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1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1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14"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416"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417"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421" name="系统设备表SDT(System Device Table)"/>
          <p:cNvSpPr/>
          <p:nvPr/>
        </p:nvSpPr>
        <p:spPr>
          <a:xfrm>
            <a:off x="1298521" y="8859740"/>
            <a:ext cx="108654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系统设备表SDT(System Device Table)</a:t>
            </a:r>
          </a:p>
        </p:txBody>
      </p:sp>
      <p:sp>
        <p:nvSpPr>
          <p:cNvPr id="1422" name="记录了系统中全部设备的情况，每个设备占一个表目，其中包括设备类型、设备标识符、设备控制表及设备驱动程序的入口地址。"/>
          <p:cNvSpPr/>
          <p:nvPr/>
        </p:nvSpPr>
        <p:spPr>
          <a:xfrm>
            <a:off x="1338442" y="10009660"/>
            <a:ext cx="22437176" cy="1973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pPr>
            <a:r>
              <a:t>记录了</a:t>
            </a:r>
            <a:r>
              <a:rPr>
                <a:solidFill>
                  <a:schemeClr val="accent5"/>
                </a:solidFill>
                <a:latin typeface="Helvetica"/>
                <a:ea typeface="Helvetica"/>
                <a:cs typeface="Helvetica"/>
                <a:sym typeface="Helvetica"/>
              </a:rPr>
              <a:t>系统中全部设备</a:t>
            </a:r>
            <a:r>
              <a:t>的情况，每个设备占一个表目，其中包括</a:t>
            </a:r>
            <a:r>
              <a:rPr>
                <a:solidFill>
                  <a:schemeClr val="accent5"/>
                </a:solidFill>
              </a:rPr>
              <a:t>设备类型、设备标识符、设备控制表及设备驱动程序的入口地址</a:t>
            </a:r>
            <a:r>
              <a:t>。</a:t>
            </a:r>
          </a:p>
        </p:txBody>
      </p:sp>
      <p:sp>
        <p:nvSpPr>
          <p:cNvPr id="15"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2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2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29"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30" name="设备分配中的数据结构"/>
          <p:cNvSpPr/>
          <p:nvPr/>
        </p:nvSpPr>
        <p:spPr>
          <a:xfrm>
            <a:off x="830549" y="548291"/>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pic>
        <p:nvPicPr>
          <p:cNvPr id="1432" name="屏幕快照 2019-03-06 下午5.29.33.png" descr="屏幕快照 2019-03-06 下午5.29.33.png"/>
          <p:cNvPicPr>
            <a:picLocks noChangeAspect="1"/>
          </p:cNvPicPr>
          <p:nvPr/>
        </p:nvPicPr>
        <p:blipFill>
          <a:blip r:embed="rId4">
            <a:extLst/>
          </a:blip>
          <a:stretch>
            <a:fillRect/>
          </a:stretch>
        </p:blipFill>
        <p:spPr>
          <a:xfrm>
            <a:off x="20537082" y="690495"/>
            <a:ext cx="3042445" cy="1459017"/>
          </a:xfrm>
          <a:prstGeom prst="rect">
            <a:avLst/>
          </a:prstGeom>
          <a:ln w="12700">
            <a:miter lim="400000"/>
          </a:ln>
        </p:spPr>
      </p:pic>
      <p:sp>
        <p:nvSpPr>
          <p:cNvPr id="1433" name="支持设备分配的数据结构需要记录设备的状态（忙或空闲）、设备类型等基本信息"/>
          <p:cNvSpPr/>
          <p:nvPr/>
        </p:nvSpPr>
        <p:spPr>
          <a:xfrm>
            <a:off x="973412" y="2317750"/>
            <a:ext cx="22437176" cy="95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支持设备分配的数据结构需要记录设备的状态（忙或空闲）、设备类型等基本信息</a:t>
            </a:r>
          </a:p>
        </p:txBody>
      </p:sp>
      <p:sp>
        <p:nvSpPr>
          <p:cNvPr id="1434" name="设备控制表DCT(Device Control Table)"/>
          <p:cNvSpPr/>
          <p:nvPr/>
        </p:nvSpPr>
        <p:spPr>
          <a:xfrm>
            <a:off x="1298521" y="3840259"/>
            <a:ext cx="1088961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设备控制表DCT(Device Control Table)</a:t>
            </a:r>
          </a:p>
        </p:txBody>
      </p:sp>
      <p:sp>
        <p:nvSpPr>
          <p:cNvPr id="1435" name="控制器控制表COCT(Controller Control Table)"/>
          <p:cNvSpPr/>
          <p:nvPr/>
        </p:nvSpPr>
        <p:spPr>
          <a:xfrm>
            <a:off x="1298521" y="5513419"/>
            <a:ext cx="127831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控制器控制表COCT(Controller Control Table)</a:t>
            </a:r>
          </a:p>
        </p:txBody>
      </p:sp>
      <p:sp>
        <p:nvSpPr>
          <p:cNvPr id="1436" name="通道控制表CHCT(Channel Control Table)"/>
          <p:cNvSpPr/>
          <p:nvPr/>
        </p:nvSpPr>
        <p:spPr>
          <a:xfrm>
            <a:off x="1298522" y="7186579"/>
            <a:ext cx="1173670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通道控制表CHCT(Channel Control Table)</a:t>
            </a:r>
          </a:p>
        </p:txBody>
      </p:sp>
      <p:sp>
        <p:nvSpPr>
          <p:cNvPr id="1437" name="系统设备表SDT(System Device Table)"/>
          <p:cNvSpPr/>
          <p:nvPr/>
        </p:nvSpPr>
        <p:spPr>
          <a:xfrm>
            <a:off x="1298521" y="8859740"/>
            <a:ext cx="10865486"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系统设备表SDT(System Device Table)</a:t>
            </a:r>
          </a:p>
        </p:txBody>
      </p:sp>
      <p:sp>
        <p:nvSpPr>
          <p:cNvPr id="14"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4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3" name="在支持设备分配的数据结构设计方案中，一般包括设备控制表、控制器控制表、通道控制表和（ ）…"/>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在支持设备分配的数据结构设计方案中，一般包括设备控制表、控制器控制表、通道控制表和（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A:进程设备表</a:t>
            </a:r>
          </a:p>
          <a:p>
            <a:pPr algn="just">
              <a:lnSpc>
                <a:spcPct val="120000"/>
              </a:lnSpc>
              <a:defRPr sz="4800">
                <a:latin typeface="Lantinghei SC Extralight"/>
                <a:ea typeface="Lantinghei SC Extralight"/>
                <a:cs typeface="Lantinghei SC Extralight"/>
                <a:sym typeface="Lantinghei SC Extralight"/>
              </a:defRPr>
            </a:pPr>
            <a:r>
              <a:t>B:系统设备表</a:t>
            </a:r>
          </a:p>
          <a:p>
            <a:pPr algn="just">
              <a:lnSpc>
                <a:spcPct val="120000"/>
              </a:lnSpc>
              <a:defRPr sz="4800">
                <a:latin typeface="Lantinghei SC Extralight"/>
                <a:ea typeface="Lantinghei SC Extralight"/>
                <a:cs typeface="Lantinghei SC Extralight"/>
                <a:sym typeface="Lantinghei SC Extralight"/>
              </a:defRPr>
            </a:pPr>
            <a:r>
              <a:t>C:寄存器设备表</a:t>
            </a:r>
          </a:p>
          <a:p>
            <a:pPr algn="just">
              <a:lnSpc>
                <a:spcPct val="120000"/>
              </a:lnSpc>
              <a:defRPr sz="4800">
                <a:latin typeface="Lantinghei SC Extralight"/>
                <a:ea typeface="Lantinghei SC Extralight"/>
                <a:cs typeface="Lantinghei SC Extralight"/>
                <a:sym typeface="Lantinghei SC Extralight"/>
              </a:defRPr>
            </a:pPr>
            <a:r>
              <a:t>D:计数器设备表</a:t>
            </a:r>
          </a:p>
        </p:txBody>
      </p:sp>
      <p:sp>
        <p:nvSpPr>
          <p:cNvPr id="144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45"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4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9" name="在支持设备分配的数据结构设计方案中，一般包括设备控制表、控制器控制表、通道控制表和（ ）…"/>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在支持设备分配的数据结构设计方案中，一般包括设备控制表、控制器控制表、通道控制表和（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A:进程设备表</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B:系统设备表</a:t>
            </a:r>
          </a:p>
          <a:p>
            <a:pPr algn="just">
              <a:lnSpc>
                <a:spcPct val="120000"/>
              </a:lnSpc>
              <a:defRPr sz="4800">
                <a:latin typeface="Lantinghei SC Extralight"/>
                <a:ea typeface="Lantinghei SC Extralight"/>
                <a:cs typeface="Lantinghei SC Extralight"/>
                <a:sym typeface="Lantinghei SC Extralight"/>
              </a:defRPr>
            </a:pPr>
            <a:r>
              <a:t>C:寄存器设备表</a:t>
            </a:r>
          </a:p>
          <a:p>
            <a:pPr algn="just">
              <a:lnSpc>
                <a:spcPct val="120000"/>
              </a:lnSpc>
              <a:defRPr sz="4800">
                <a:latin typeface="Lantinghei SC Extralight"/>
                <a:ea typeface="Lantinghei SC Extralight"/>
                <a:cs typeface="Lantinghei SC Extralight"/>
                <a:sym typeface="Lantinghei SC Extralight"/>
              </a:defRPr>
            </a:pPr>
            <a:r>
              <a:t>D:计数器设备表</a:t>
            </a:r>
          </a:p>
        </p:txBody>
      </p:sp>
      <p:sp>
        <p:nvSpPr>
          <p:cNvPr id="145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5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1.0 设备分配中的数据结构"/>
          <p:cNvSpPr/>
          <p:nvPr/>
        </p:nvSpPr>
        <p:spPr>
          <a:xfrm>
            <a:off x="33917" y="95716"/>
            <a:ext cx="369331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6.4.1.0 设备分配中的数据结构</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5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5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5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57" name="箭头"/>
          <p:cNvSpPr/>
          <p:nvPr/>
        </p:nvSpPr>
        <p:spPr>
          <a:xfrm>
            <a:off x="6039064" y="4591086"/>
            <a:ext cx="1575307"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458" name="设备分配中的数据结构"/>
          <p:cNvSpPr/>
          <p:nvPr/>
        </p:nvSpPr>
        <p:spPr>
          <a:xfrm>
            <a:off x="830549" y="1845858"/>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459" name="设备分配"/>
          <p:cNvSpPr/>
          <p:nvPr/>
        </p:nvSpPr>
        <p:spPr>
          <a:xfrm>
            <a:off x="830549" y="4639797"/>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460" name="设备独立性"/>
          <p:cNvSpPr/>
          <p:nvPr/>
        </p:nvSpPr>
        <p:spPr>
          <a:xfrm>
            <a:off x="830549" y="7433736"/>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461" name="SPOOLing技术"/>
          <p:cNvSpPr/>
          <p:nvPr/>
        </p:nvSpPr>
        <p:spPr>
          <a:xfrm>
            <a:off x="830549" y="1022767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6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6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68"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69" name="设备分配"/>
          <p:cNvSpPr/>
          <p:nvPr/>
        </p:nvSpPr>
        <p:spPr>
          <a:xfrm>
            <a:off x="677866" y="5735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470" name="设备分配应考虑以下3个因素：…"/>
          <p:cNvSpPr/>
          <p:nvPr/>
        </p:nvSpPr>
        <p:spPr>
          <a:xfrm>
            <a:off x="835731" y="2421364"/>
            <a:ext cx="8898891"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设备分配应考虑以下3个因素：</a:t>
            </a:r>
          </a:p>
          <a:p>
            <a:pPr algn="l">
              <a:lnSpc>
                <a:spcPct val="120000"/>
              </a:lnSpc>
              <a:defRPr>
                <a:latin typeface="Helvetica"/>
                <a:ea typeface="Helvetica"/>
                <a:cs typeface="Helvetica"/>
                <a:sym typeface="Helvetica"/>
              </a:defRPr>
            </a:pPr>
            <a:r>
              <a:t>（1）	设备的固有属性</a:t>
            </a:r>
          </a:p>
          <a:p>
            <a:pPr algn="l">
              <a:lnSpc>
                <a:spcPct val="120000"/>
              </a:lnSpc>
              <a:defRPr>
                <a:latin typeface="Helvetica"/>
                <a:ea typeface="Helvetica"/>
                <a:cs typeface="Helvetica"/>
                <a:sym typeface="Helvetica"/>
              </a:defRPr>
            </a:pPr>
            <a:r>
              <a:t>（2）	设备分配算法</a:t>
            </a:r>
          </a:p>
          <a:p>
            <a:pPr algn="l">
              <a:lnSpc>
                <a:spcPct val="120000"/>
              </a:lnSpc>
              <a:defRPr>
                <a:latin typeface="Helvetica"/>
                <a:ea typeface="Helvetica"/>
                <a:cs typeface="Helvetica"/>
                <a:sym typeface="Helvetica"/>
              </a:defRPr>
            </a:pPr>
            <a:r>
              <a:t>（3）设备分配方式</a:t>
            </a:r>
          </a:p>
        </p:txBody>
      </p:sp>
      <p:sp>
        <p:nvSpPr>
          <p:cNvPr id="1471"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pic>
        <p:nvPicPr>
          <p:cNvPr id="1472" name="屏幕快照 2019-03-06 下午5.29.41.png" descr="屏幕快照 2019-03-06 下午5.29.41.png"/>
          <p:cNvPicPr>
            <a:picLocks noChangeAspect="1"/>
          </p:cNvPicPr>
          <p:nvPr/>
        </p:nvPicPr>
        <p:blipFill>
          <a:blip r:embed="rId4">
            <a:extLst/>
          </a:blip>
          <a:stretch>
            <a:fillRect/>
          </a:stretch>
        </p:blipFill>
        <p:spPr>
          <a:xfrm>
            <a:off x="21156832" y="573502"/>
            <a:ext cx="2483972" cy="12700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0" name="I/O系统不仅包括各种I/O设备，还包括与设备相连的设备控制器，有些系统还配备了专门用于输入/输出控制的专用计算机，即______。"/>
          <p:cNvSpPr/>
          <p:nvPr/>
        </p:nvSpPr>
        <p:spPr>
          <a:xfrm>
            <a:off x="2556868" y="5885179"/>
            <a:ext cx="19270264"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I/O系统不仅包括各种I/O设备，还包括与设备相连的设备控制器，有些系统还配备了专门用于输入/输出控制的专用计算机，即______。</a:t>
            </a:r>
          </a:p>
        </p:txBody>
      </p:sp>
      <p:sp>
        <p:nvSpPr>
          <p:cNvPr id="20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02"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203" name="通道"/>
          <p:cNvSpPr/>
          <p:nvPr/>
        </p:nvSpPr>
        <p:spPr>
          <a:xfrm>
            <a:off x="17262330" y="6777464"/>
            <a:ext cx="2778769"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通道</a:t>
            </a:r>
          </a:p>
        </p:txBody>
      </p:sp>
      <p:sp>
        <p:nvSpPr>
          <p:cNvPr id="8"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7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7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79"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80" name="设备分配"/>
          <p:cNvSpPr/>
          <p:nvPr/>
        </p:nvSpPr>
        <p:spPr>
          <a:xfrm>
            <a:off x="677866" y="5735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481" name="设备分配应考虑以下3个因素：…"/>
          <p:cNvSpPr/>
          <p:nvPr/>
        </p:nvSpPr>
        <p:spPr>
          <a:xfrm>
            <a:off x="835731" y="2421364"/>
            <a:ext cx="14641725"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设备分配应考虑以下3个因素：</a:t>
            </a:r>
          </a:p>
          <a:p>
            <a:pPr algn="l">
              <a:lnSpc>
                <a:spcPct val="120000"/>
              </a:lnSpc>
              <a:defRPr>
                <a:latin typeface="Helvetica"/>
                <a:ea typeface="Helvetica"/>
                <a:cs typeface="Helvetica"/>
                <a:sym typeface="Helvetica"/>
              </a:defRPr>
            </a:pPr>
            <a:r>
              <a:t>（1）	设备的固有属性：独占性、共享性、可虚拟性</a:t>
            </a:r>
          </a:p>
          <a:p>
            <a:pPr algn="l">
              <a:lnSpc>
                <a:spcPct val="120000"/>
              </a:lnSpc>
              <a:defRPr>
                <a:solidFill>
                  <a:srgbClr val="DCDEE0"/>
                </a:solidFill>
              </a:defRPr>
            </a:pPr>
            <a:r>
              <a:t>（2）	设备分配算法</a:t>
            </a:r>
          </a:p>
          <a:p>
            <a:pPr algn="l">
              <a:lnSpc>
                <a:spcPct val="120000"/>
              </a:lnSpc>
              <a:defRPr>
                <a:solidFill>
                  <a:srgbClr val="DCDEE0"/>
                </a:solidFill>
              </a:defRPr>
            </a:pPr>
            <a:r>
              <a:t>（3）设备分配方式</a:t>
            </a:r>
          </a:p>
        </p:txBody>
      </p:sp>
      <p:pic>
        <p:nvPicPr>
          <p:cNvPr id="1483" name="屏幕快照 2019-03-06 下午5.29.41.png" descr="屏幕快照 2019-03-06 下午5.29.41.png"/>
          <p:cNvPicPr>
            <a:picLocks noChangeAspect="1"/>
          </p:cNvPicPr>
          <p:nvPr/>
        </p:nvPicPr>
        <p:blipFill>
          <a:blip r:embed="rId4">
            <a:extLst/>
          </a:blip>
          <a:stretch>
            <a:fillRect/>
          </a:stretch>
        </p:blipFill>
        <p:spPr>
          <a:xfrm>
            <a:off x="21156832" y="573502"/>
            <a:ext cx="2483972" cy="1270001"/>
          </a:xfrm>
          <a:prstGeom prst="rect">
            <a:avLst/>
          </a:prstGeom>
          <a:ln w="12700">
            <a:miter lim="400000"/>
          </a:ln>
        </p:spPr>
      </p:pic>
      <p:sp>
        <p:nvSpPr>
          <p:cNvPr id="10"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8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8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490"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491" name="设备分配"/>
          <p:cNvSpPr/>
          <p:nvPr/>
        </p:nvSpPr>
        <p:spPr>
          <a:xfrm>
            <a:off x="677866" y="5735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492" name="设备分配应考虑以下3个因素：…"/>
          <p:cNvSpPr/>
          <p:nvPr/>
        </p:nvSpPr>
        <p:spPr>
          <a:xfrm>
            <a:off x="835731" y="2421364"/>
            <a:ext cx="14641725"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设备分配应考虑以下3个因素：</a:t>
            </a:r>
          </a:p>
          <a:p>
            <a:pPr algn="l">
              <a:lnSpc>
                <a:spcPct val="120000"/>
              </a:lnSpc>
              <a:defRPr>
                <a:latin typeface="Helvetica"/>
                <a:ea typeface="Helvetica"/>
                <a:cs typeface="Helvetica"/>
                <a:sym typeface="Helvetica"/>
              </a:defRPr>
            </a:pPr>
            <a:r>
              <a:t>（1）	设备的固有属性：独占性、共享性、可虚拟性</a:t>
            </a:r>
          </a:p>
          <a:p>
            <a:pPr algn="l">
              <a:lnSpc>
                <a:spcPct val="120000"/>
              </a:lnSpc>
              <a:defRPr>
                <a:solidFill>
                  <a:srgbClr val="DCDEE0"/>
                </a:solidFill>
              </a:defRPr>
            </a:pPr>
            <a:r>
              <a:t>（2）	设备分配算法</a:t>
            </a:r>
          </a:p>
          <a:p>
            <a:pPr algn="l">
              <a:lnSpc>
                <a:spcPct val="120000"/>
              </a:lnSpc>
              <a:defRPr>
                <a:solidFill>
                  <a:srgbClr val="DCDEE0"/>
                </a:solidFill>
              </a:defRPr>
            </a:pPr>
            <a:r>
              <a:t>（3）设备分配方式</a:t>
            </a:r>
          </a:p>
        </p:txBody>
      </p:sp>
      <p:pic>
        <p:nvPicPr>
          <p:cNvPr id="1494" name="屏幕快照 2019-03-06 下午5.29.41.png" descr="屏幕快照 2019-03-06 下午5.29.41.png"/>
          <p:cNvPicPr>
            <a:picLocks noChangeAspect="1"/>
          </p:cNvPicPr>
          <p:nvPr/>
        </p:nvPicPr>
        <p:blipFill>
          <a:blip r:embed="rId4">
            <a:extLst/>
          </a:blip>
          <a:stretch>
            <a:fillRect/>
          </a:stretch>
        </p:blipFill>
        <p:spPr>
          <a:xfrm>
            <a:off x="21156832" y="573502"/>
            <a:ext cx="2483972" cy="1270001"/>
          </a:xfrm>
          <a:prstGeom prst="rect">
            <a:avLst/>
          </a:prstGeom>
          <a:ln w="12700">
            <a:miter lim="400000"/>
          </a:ln>
        </p:spPr>
      </p:pic>
      <p:sp>
        <p:nvSpPr>
          <p:cNvPr id="1495" name="独占设备"/>
          <p:cNvSpPr/>
          <p:nvPr/>
        </p:nvSpPr>
        <p:spPr>
          <a:xfrm>
            <a:off x="7665628" y="5729981"/>
            <a:ext cx="3289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latin typeface="Helvetica"/>
                <a:ea typeface="Helvetica"/>
                <a:cs typeface="Helvetica"/>
                <a:sym typeface="Helvetica"/>
              </a:defRPr>
            </a:lvl1pPr>
          </a:lstStyle>
          <a:p>
            <a:r>
              <a:t>独占设备</a:t>
            </a:r>
          </a:p>
        </p:txBody>
      </p:sp>
      <p:sp>
        <p:nvSpPr>
          <p:cNvPr id="1496" name="共享设备"/>
          <p:cNvSpPr/>
          <p:nvPr/>
        </p:nvSpPr>
        <p:spPr>
          <a:xfrm>
            <a:off x="7665628" y="7852478"/>
            <a:ext cx="3289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latin typeface="Helvetica"/>
                <a:ea typeface="Helvetica"/>
                <a:cs typeface="Helvetica"/>
                <a:sym typeface="Helvetica"/>
              </a:defRPr>
            </a:lvl1pPr>
          </a:lstStyle>
          <a:p>
            <a:r>
              <a:t>共享设备</a:t>
            </a:r>
          </a:p>
        </p:txBody>
      </p:sp>
      <p:sp>
        <p:nvSpPr>
          <p:cNvPr id="1497" name="可虚拟设备"/>
          <p:cNvSpPr/>
          <p:nvPr/>
        </p:nvSpPr>
        <p:spPr>
          <a:xfrm>
            <a:off x="7665629" y="10204868"/>
            <a:ext cx="3289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Helvetica"/>
                <a:ea typeface="Helvetica"/>
                <a:cs typeface="Helvetica"/>
                <a:sym typeface="Helvetica"/>
              </a:defRPr>
            </a:lvl1pPr>
          </a:lstStyle>
          <a:p>
            <a:r>
              <a:t>可虚拟设备</a:t>
            </a:r>
          </a:p>
        </p:txBody>
      </p:sp>
      <p:sp>
        <p:nvSpPr>
          <p:cNvPr id="1498" name="独享分配策略"/>
          <p:cNvSpPr/>
          <p:nvPr/>
        </p:nvSpPr>
        <p:spPr>
          <a:xfrm>
            <a:off x="12813824" y="561503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独享分配策略</a:t>
            </a:r>
          </a:p>
        </p:txBody>
      </p:sp>
      <p:sp>
        <p:nvSpPr>
          <p:cNvPr id="1499" name="可同时分配给多个进程使用"/>
          <p:cNvSpPr/>
          <p:nvPr/>
        </p:nvSpPr>
        <p:spPr>
          <a:xfrm>
            <a:off x="12813824" y="7737531"/>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可同时分配给多个进程使用</a:t>
            </a:r>
          </a:p>
        </p:txBody>
      </p:sp>
      <p:sp>
        <p:nvSpPr>
          <p:cNvPr id="1500" name="可同时分配给多个进程使用"/>
          <p:cNvSpPr/>
          <p:nvPr/>
        </p:nvSpPr>
        <p:spPr>
          <a:xfrm>
            <a:off x="12813824" y="10204868"/>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可同时分配给多个进程使用</a:t>
            </a:r>
          </a:p>
        </p:txBody>
      </p:sp>
      <p:sp>
        <p:nvSpPr>
          <p:cNvPr id="1501" name="线条"/>
          <p:cNvSpPr/>
          <p:nvPr/>
        </p:nvSpPr>
        <p:spPr>
          <a:xfrm>
            <a:off x="11249376" y="6110334"/>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02" name="线条"/>
          <p:cNvSpPr/>
          <p:nvPr/>
        </p:nvSpPr>
        <p:spPr>
          <a:xfrm>
            <a:off x="11249376" y="8293669"/>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03" name="线条"/>
          <p:cNvSpPr/>
          <p:nvPr/>
        </p:nvSpPr>
        <p:spPr>
          <a:xfrm>
            <a:off x="11249376" y="10700168"/>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9"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0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09" name="在设备的分配中，设备的固有属性不包括（）…"/>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在设备的分配中，设备的固有属性不包括（）</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A:独占性</a:t>
            </a:r>
          </a:p>
          <a:p>
            <a:pPr algn="just">
              <a:lnSpc>
                <a:spcPct val="120000"/>
              </a:lnSpc>
              <a:defRPr sz="4800">
                <a:latin typeface="Lantinghei SC Extralight"/>
                <a:ea typeface="Lantinghei SC Extralight"/>
                <a:cs typeface="Lantinghei SC Extralight"/>
                <a:sym typeface="Lantinghei SC Extralight"/>
              </a:defRPr>
            </a:pPr>
            <a:r>
              <a:t>B:共享性</a:t>
            </a:r>
          </a:p>
          <a:p>
            <a:pPr algn="just">
              <a:lnSpc>
                <a:spcPct val="120000"/>
              </a:lnSpc>
              <a:defRPr sz="4800">
                <a:latin typeface="Lantinghei SC Extralight"/>
                <a:ea typeface="Lantinghei SC Extralight"/>
                <a:cs typeface="Lantinghei SC Extralight"/>
                <a:sym typeface="Lantinghei SC Extralight"/>
              </a:defRPr>
            </a:pPr>
            <a:r>
              <a:t>C:可虚拟性</a:t>
            </a:r>
          </a:p>
          <a:p>
            <a:pPr algn="just">
              <a:lnSpc>
                <a:spcPct val="120000"/>
              </a:lnSpc>
              <a:defRPr sz="4800">
                <a:latin typeface="Lantinghei SC Extralight"/>
                <a:ea typeface="Lantinghei SC Extralight"/>
                <a:cs typeface="Lantinghei SC Extralight"/>
                <a:sym typeface="Lantinghei SC Extralight"/>
              </a:defRPr>
            </a:pPr>
            <a:r>
              <a:t>D:灵活性</a:t>
            </a:r>
          </a:p>
        </p:txBody>
      </p:sp>
      <p:sp>
        <p:nvSpPr>
          <p:cNvPr id="151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1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1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15" name="在设备的分配中，设备的固有属性不包括（）…"/>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在设备的分配中，设备的固有属性不包括（）</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A:独占性</a:t>
            </a:r>
          </a:p>
          <a:p>
            <a:pPr algn="just">
              <a:lnSpc>
                <a:spcPct val="120000"/>
              </a:lnSpc>
              <a:defRPr sz="4800">
                <a:latin typeface="Lantinghei SC Extralight"/>
                <a:ea typeface="Lantinghei SC Extralight"/>
                <a:cs typeface="Lantinghei SC Extralight"/>
                <a:sym typeface="Lantinghei SC Extralight"/>
              </a:defRPr>
            </a:pPr>
            <a:r>
              <a:t>B:共享性</a:t>
            </a:r>
          </a:p>
          <a:p>
            <a:pPr algn="just">
              <a:lnSpc>
                <a:spcPct val="120000"/>
              </a:lnSpc>
              <a:defRPr sz="4800">
                <a:latin typeface="Lantinghei SC Extralight"/>
                <a:ea typeface="Lantinghei SC Extralight"/>
                <a:cs typeface="Lantinghei SC Extralight"/>
                <a:sym typeface="Lantinghei SC Extralight"/>
              </a:defRPr>
            </a:pPr>
            <a:r>
              <a:t>C:可虚拟性</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D:灵活性</a:t>
            </a:r>
          </a:p>
        </p:txBody>
      </p:sp>
      <p:sp>
        <p:nvSpPr>
          <p:cNvPr id="15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1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2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21" name="对于独占设备，应采用（  ），即将一个设备分配给某进程后，便由该进程独占，直至进程完成或释放该设备。…"/>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对于独占设备，应采用（  ），即将一个设备分配给某进程后，便由该进程独占，直至进程完成或释放该设备。</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A:同步分配策略</a:t>
            </a:r>
          </a:p>
          <a:p>
            <a:pPr algn="just">
              <a:lnSpc>
                <a:spcPct val="120000"/>
              </a:lnSpc>
              <a:defRPr sz="4800">
                <a:latin typeface="Lantinghei SC Extralight"/>
                <a:ea typeface="Lantinghei SC Extralight"/>
                <a:cs typeface="Lantinghei SC Extralight"/>
                <a:sym typeface="Lantinghei SC Extralight"/>
              </a:defRPr>
            </a:pPr>
            <a:r>
              <a:t>B:可虚拟分配策略</a:t>
            </a:r>
          </a:p>
          <a:p>
            <a:pPr algn="just">
              <a:lnSpc>
                <a:spcPct val="120000"/>
              </a:lnSpc>
              <a:defRPr sz="4800">
                <a:latin typeface="Lantinghei SC Extralight"/>
                <a:ea typeface="Lantinghei SC Extralight"/>
                <a:cs typeface="Lantinghei SC Extralight"/>
                <a:sym typeface="Lantinghei SC Extralight"/>
              </a:defRPr>
            </a:pPr>
            <a:r>
              <a:t>C:独享分配策略</a:t>
            </a:r>
          </a:p>
          <a:p>
            <a:pPr algn="just">
              <a:lnSpc>
                <a:spcPct val="120000"/>
              </a:lnSpc>
              <a:defRPr sz="4800">
                <a:latin typeface="Lantinghei SC Extralight"/>
                <a:ea typeface="Lantinghei SC Extralight"/>
                <a:cs typeface="Lantinghei SC Extralight"/>
                <a:sym typeface="Lantinghei SC Extralight"/>
              </a:defRPr>
            </a:pPr>
            <a:r>
              <a:t>D:共享分配策略</a:t>
            </a:r>
          </a:p>
        </p:txBody>
      </p:sp>
      <p:sp>
        <p:nvSpPr>
          <p:cNvPr id="152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2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2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27" name="对于独占设备，应采用（  ），即将一个设备分配给某进程后，便由该进程独占，直至进程完成或释放该设备。…"/>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对于独占设备，应采用（  ），即将一个设备分配给某进程后，便由该进程独占，直至进程完成或释放该设备。</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A:同步分配策略</a:t>
            </a:r>
          </a:p>
          <a:p>
            <a:pPr algn="just">
              <a:lnSpc>
                <a:spcPct val="120000"/>
              </a:lnSpc>
              <a:defRPr sz="4800">
                <a:latin typeface="Lantinghei SC Extralight"/>
                <a:ea typeface="Lantinghei SC Extralight"/>
                <a:cs typeface="Lantinghei SC Extralight"/>
                <a:sym typeface="Lantinghei SC Extralight"/>
              </a:defRPr>
            </a:pPr>
            <a:r>
              <a:t>B:可虚拟分配策略</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C:独享分配策略</a:t>
            </a:r>
          </a:p>
          <a:p>
            <a:pPr algn="just">
              <a:lnSpc>
                <a:spcPct val="120000"/>
              </a:lnSpc>
              <a:defRPr sz="4800">
                <a:latin typeface="Lantinghei SC Extralight"/>
                <a:ea typeface="Lantinghei SC Extralight"/>
                <a:cs typeface="Lantinghei SC Extralight"/>
                <a:sym typeface="Lantinghei SC Extralight"/>
              </a:defRPr>
            </a:pPr>
            <a:r>
              <a:t>D:共享分配策略</a:t>
            </a:r>
          </a:p>
        </p:txBody>
      </p:sp>
      <p:sp>
        <p:nvSpPr>
          <p:cNvPr id="152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29"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3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3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34"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535" name="设备分配"/>
          <p:cNvSpPr/>
          <p:nvPr/>
        </p:nvSpPr>
        <p:spPr>
          <a:xfrm>
            <a:off x="677866" y="5735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536" name="设备分配应考虑以下3个因素：…"/>
          <p:cNvSpPr/>
          <p:nvPr/>
        </p:nvSpPr>
        <p:spPr>
          <a:xfrm>
            <a:off x="835731" y="2421364"/>
            <a:ext cx="8898891"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设备分配应考虑以下3个因素：</a:t>
            </a:r>
          </a:p>
          <a:p>
            <a:pPr algn="l">
              <a:lnSpc>
                <a:spcPct val="120000"/>
              </a:lnSpc>
              <a:defRPr>
                <a:solidFill>
                  <a:srgbClr val="DCDEE0"/>
                </a:solidFill>
                <a:latin typeface="Helvetica"/>
                <a:ea typeface="Helvetica"/>
                <a:cs typeface="Helvetica"/>
                <a:sym typeface="Helvetica"/>
              </a:defRPr>
            </a:pPr>
            <a:r>
              <a:t>（1）	设备的固有属性</a:t>
            </a:r>
          </a:p>
          <a:p>
            <a:pPr algn="l">
              <a:lnSpc>
                <a:spcPct val="120000"/>
              </a:lnSpc>
              <a:defRPr>
                <a:latin typeface="Helvetica"/>
                <a:ea typeface="Helvetica"/>
                <a:cs typeface="Helvetica"/>
                <a:sym typeface="Helvetica"/>
              </a:defRPr>
            </a:pPr>
            <a:r>
              <a:t>（2）	设备分配算法</a:t>
            </a:r>
          </a:p>
          <a:p>
            <a:pPr algn="l">
              <a:lnSpc>
                <a:spcPct val="120000"/>
              </a:lnSpc>
              <a:defRPr>
                <a:solidFill>
                  <a:srgbClr val="DCDEE0"/>
                </a:solidFill>
              </a:defRPr>
            </a:pPr>
            <a:r>
              <a:t>（3）设备分配方式</a:t>
            </a:r>
          </a:p>
        </p:txBody>
      </p:sp>
      <p:pic>
        <p:nvPicPr>
          <p:cNvPr id="1538" name="屏幕快照 2019-03-06 下午5.29.41.png" descr="屏幕快照 2019-03-06 下午5.29.41.png"/>
          <p:cNvPicPr>
            <a:picLocks noChangeAspect="1"/>
          </p:cNvPicPr>
          <p:nvPr/>
        </p:nvPicPr>
        <p:blipFill>
          <a:blip r:embed="rId4">
            <a:extLst/>
          </a:blip>
          <a:stretch>
            <a:fillRect/>
          </a:stretch>
        </p:blipFill>
        <p:spPr>
          <a:xfrm>
            <a:off x="21156832" y="573502"/>
            <a:ext cx="2483972" cy="1270001"/>
          </a:xfrm>
          <a:prstGeom prst="rect">
            <a:avLst/>
          </a:prstGeom>
          <a:ln w="12700">
            <a:miter lim="400000"/>
          </a:ln>
        </p:spPr>
      </p:pic>
      <p:sp>
        <p:nvSpPr>
          <p:cNvPr id="1539" name="先来先服务"/>
          <p:cNvSpPr/>
          <p:nvPr/>
        </p:nvSpPr>
        <p:spPr>
          <a:xfrm>
            <a:off x="1484455" y="7305172"/>
            <a:ext cx="3289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latin typeface="Helvetica"/>
                <a:ea typeface="Helvetica"/>
                <a:cs typeface="Helvetica"/>
                <a:sym typeface="Helvetica"/>
              </a:defRPr>
            </a:lvl1pPr>
          </a:lstStyle>
          <a:p>
            <a:r>
              <a:t>先来先服务</a:t>
            </a:r>
          </a:p>
        </p:txBody>
      </p:sp>
      <p:sp>
        <p:nvSpPr>
          <p:cNvPr id="1540" name="基于优先权的分配算法"/>
          <p:cNvSpPr/>
          <p:nvPr/>
        </p:nvSpPr>
        <p:spPr>
          <a:xfrm>
            <a:off x="1484455" y="8983169"/>
            <a:ext cx="3289301" cy="1879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latin typeface="Helvetica"/>
                <a:ea typeface="Helvetica"/>
                <a:cs typeface="Helvetica"/>
                <a:sym typeface="Helvetica"/>
              </a:defRPr>
            </a:lvl1pPr>
          </a:lstStyle>
          <a:p>
            <a:r>
              <a:t>基于优先权的分配算法</a:t>
            </a:r>
          </a:p>
        </p:txBody>
      </p:sp>
      <p:sp>
        <p:nvSpPr>
          <p:cNvPr id="1541" name="根据进程对某设备提出请求的先后顺序分配"/>
          <p:cNvSpPr/>
          <p:nvPr/>
        </p:nvSpPr>
        <p:spPr>
          <a:xfrm>
            <a:off x="6632650" y="7305172"/>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根据进程对某设备提出请求的先后顺序分配</a:t>
            </a:r>
          </a:p>
        </p:txBody>
      </p:sp>
      <p:sp>
        <p:nvSpPr>
          <p:cNvPr id="1542" name="对高优先权进程所提出的I/O请求也赋予高优先权"/>
          <p:cNvSpPr/>
          <p:nvPr/>
        </p:nvSpPr>
        <p:spPr>
          <a:xfrm>
            <a:off x="6632650" y="9427669"/>
            <a:ext cx="1366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对高优先权进程所提出的I/O请求也赋予高优先权</a:t>
            </a:r>
          </a:p>
        </p:txBody>
      </p:sp>
      <p:sp>
        <p:nvSpPr>
          <p:cNvPr id="1543" name="线条"/>
          <p:cNvSpPr/>
          <p:nvPr/>
        </p:nvSpPr>
        <p:spPr>
          <a:xfrm>
            <a:off x="5068203" y="7800472"/>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44" name="线条"/>
          <p:cNvSpPr/>
          <p:nvPr/>
        </p:nvSpPr>
        <p:spPr>
          <a:xfrm>
            <a:off x="5068203" y="9868861"/>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6"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4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50" name="设备的分配算法通常采用______和______两种。"/>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设备的分配算法通常采用______和______两种。</a:t>
            </a:r>
          </a:p>
        </p:txBody>
      </p:sp>
      <p:sp>
        <p:nvSpPr>
          <p:cNvPr id="155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5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5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56" name="设备的分配算法通常采用______和______两种。"/>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设备的分配算法通常采用______和______两种。</a:t>
            </a:r>
          </a:p>
        </p:txBody>
      </p:sp>
      <p:sp>
        <p:nvSpPr>
          <p:cNvPr id="155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58"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559" name="先来先服务"/>
          <p:cNvSpPr/>
          <p:nvPr/>
        </p:nvSpPr>
        <p:spPr>
          <a:xfrm>
            <a:off x="7406521" y="5512028"/>
            <a:ext cx="41652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先来先服务</a:t>
            </a:r>
          </a:p>
        </p:txBody>
      </p:sp>
      <p:sp>
        <p:nvSpPr>
          <p:cNvPr id="1560" name="基于优先权的分配算法"/>
          <p:cNvSpPr/>
          <p:nvPr/>
        </p:nvSpPr>
        <p:spPr>
          <a:xfrm>
            <a:off x="9212659" y="7391172"/>
            <a:ext cx="687356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基于优先权的分配算法</a:t>
            </a:r>
          </a:p>
        </p:txBody>
      </p:sp>
      <p:sp>
        <p:nvSpPr>
          <p:cNvPr id="9"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6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6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65"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566" name="设备分配"/>
          <p:cNvSpPr/>
          <p:nvPr/>
        </p:nvSpPr>
        <p:spPr>
          <a:xfrm>
            <a:off x="677866" y="5735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567" name="设备分配应考虑以下3个因素：…"/>
          <p:cNvSpPr/>
          <p:nvPr/>
        </p:nvSpPr>
        <p:spPr>
          <a:xfrm>
            <a:off x="835731" y="2421364"/>
            <a:ext cx="8898891"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设备分配应考虑以下3个因素：</a:t>
            </a:r>
          </a:p>
          <a:p>
            <a:pPr algn="l">
              <a:lnSpc>
                <a:spcPct val="120000"/>
              </a:lnSpc>
              <a:defRPr>
                <a:solidFill>
                  <a:srgbClr val="DCDEE0"/>
                </a:solidFill>
                <a:latin typeface="Helvetica"/>
                <a:ea typeface="Helvetica"/>
                <a:cs typeface="Helvetica"/>
                <a:sym typeface="Helvetica"/>
              </a:defRPr>
            </a:pPr>
            <a:r>
              <a:t>（1）	设备的固有属性</a:t>
            </a:r>
          </a:p>
          <a:p>
            <a:pPr algn="l">
              <a:lnSpc>
                <a:spcPct val="120000"/>
              </a:lnSpc>
              <a:defRPr>
                <a:solidFill>
                  <a:srgbClr val="DCDEE0"/>
                </a:solidFill>
                <a:latin typeface="Helvetica"/>
                <a:ea typeface="Helvetica"/>
                <a:cs typeface="Helvetica"/>
                <a:sym typeface="Helvetica"/>
              </a:defRPr>
            </a:pPr>
            <a:r>
              <a:t>（2）	设备分配算法</a:t>
            </a:r>
          </a:p>
          <a:p>
            <a:pPr algn="l">
              <a:lnSpc>
                <a:spcPct val="120000"/>
              </a:lnSpc>
              <a:defRPr>
                <a:latin typeface="Helvetica"/>
                <a:ea typeface="Helvetica"/>
                <a:cs typeface="Helvetica"/>
                <a:sym typeface="Helvetica"/>
              </a:defRPr>
            </a:pPr>
            <a:r>
              <a:t>（3）设备分配方式</a:t>
            </a:r>
          </a:p>
        </p:txBody>
      </p:sp>
      <p:pic>
        <p:nvPicPr>
          <p:cNvPr id="1569" name="屏幕快照 2019-03-06 下午5.29.41.png" descr="屏幕快照 2019-03-06 下午5.29.41.png"/>
          <p:cNvPicPr>
            <a:picLocks noChangeAspect="1"/>
          </p:cNvPicPr>
          <p:nvPr/>
        </p:nvPicPr>
        <p:blipFill>
          <a:blip r:embed="rId4">
            <a:extLst/>
          </a:blip>
          <a:stretch>
            <a:fillRect/>
          </a:stretch>
        </p:blipFill>
        <p:spPr>
          <a:xfrm>
            <a:off x="21156832" y="573502"/>
            <a:ext cx="2483972" cy="1270001"/>
          </a:xfrm>
          <a:prstGeom prst="rect">
            <a:avLst/>
          </a:prstGeom>
          <a:ln w="12700">
            <a:miter lim="400000"/>
          </a:ln>
        </p:spPr>
      </p:pic>
      <p:sp>
        <p:nvSpPr>
          <p:cNvPr id="1570" name="安全分配方式"/>
          <p:cNvSpPr/>
          <p:nvPr/>
        </p:nvSpPr>
        <p:spPr>
          <a:xfrm>
            <a:off x="1484455" y="7305172"/>
            <a:ext cx="4889438"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latin typeface="Helvetica"/>
                <a:ea typeface="Helvetica"/>
                <a:cs typeface="Helvetica"/>
                <a:sym typeface="Helvetica"/>
              </a:defRPr>
            </a:lvl1pPr>
          </a:lstStyle>
          <a:p>
            <a:r>
              <a:t>安全分配方式</a:t>
            </a:r>
          </a:p>
        </p:txBody>
      </p:sp>
      <p:sp>
        <p:nvSpPr>
          <p:cNvPr id="1571" name="不安全分配方式"/>
          <p:cNvSpPr/>
          <p:nvPr/>
        </p:nvSpPr>
        <p:spPr>
          <a:xfrm>
            <a:off x="1484455" y="9910269"/>
            <a:ext cx="4889438"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latin typeface="Helvetica"/>
                <a:ea typeface="Helvetica"/>
                <a:cs typeface="Helvetica"/>
                <a:sym typeface="Helvetica"/>
              </a:defRPr>
            </a:lvl1pPr>
          </a:lstStyle>
          <a:p>
            <a:r>
              <a:t>不安全分配方式</a:t>
            </a:r>
          </a:p>
        </p:txBody>
      </p:sp>
      <p:sp>
        <p:nvSpPr>
          <p:cNvPr id="1572" name="发出I/O请求后进入阻塞状态…"/>
          <p:cNvSpPr/>
          <p:nvPr/>
        </p:nvSpPr>
        <p:spPr>
          <a:xfrm>
            <a:off x="8258250" y="6948926"/>
            <a:ext cx="1141742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发出I/O请求后进入阻塞状态</a:t>
            </a:r>
          </a:p>
          <a:p>
            <a:pPr algn="just">
              <a:defRPr sz="4500"/>
            </a:pPr>
            <a:r>
              <a:t>摒弃“请求和保持”条件，是设备分配是安全的</a:t>
            </a:r>
          </a:p>
        </p:txBody>
      </p:sp>
      <p:sp>
        <p:nvSpPr>
          <p:cNvPr id="1573" name="仅当请求的设备被占用，进程才进入阻塞状态…"/>
          <p:cNvSpPr/>
          <p:nvPr/>
        </p:nvSpPr>
        <p:spPr>
          <a:xfrm>
            <a:off x="8258250" y="9554023"/>
            <a:ext cx="11988928"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仅当请求的设备被占用，进程才进入阻塞状态</a:t>
            </a:r>
          </a:p>
          <a:p>
            <a:pPr algn="just">
              <a:defRPr sz="4500"/>
            </a:pPr>
            <a:r>
              <a:t>可能具备“请求和保持”条件，从而可能造成死锁</a:t>
            </a:r>
          </a:p>
        </p:txBody>
      </p:sp>
      <p:sp>
        <p:nvSpPr>
          <p:cNvPr id="1574" name="线条"/>
          <p:cNvSpPr/>
          <p:nvPr/>
        </p:nvSpPr>
        <p:spPr>
          <a:xfrm>
            <a:off x="6693803" y="7799826"/>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75" name="线条"/>
          <p:cNvSpPr/>
          <p:nvPr/>
        </p:nvSpPr>
        <p:spPr>
          <a:xfrm>
            <a:off x="6693803" y="10350814"/>
            <a:ext cx="1270001"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6"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7" name="下列关于微机I/O系统的说法正确的是（）…"/>
          <p:cNvSpPr/>
          <p:nvPr/>
        </p:nvSpPr>
        <p:spPr>
          <a:xfrm>
            <a:off x="2556868" y="3873499"/>
            <a:ext cx="19270264"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下列关于微机I/O系统的说法正确的是（）</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A:CPU与内存之间不可以直接进行信息交换</a:t>
            </a:r>
          </a:p>
          <a:p>
            <a:pPr algn="l">
              <a:lnSpc>
                <a:spcPct val="120000"/>
              </a:lnSpc>
              <a:defRPr sz="4800">
                <a:latin typeface="Lantinghei SC Extralight"/>
                <a:ea typeface="Lantinghei SC Extralight"/>
                <a:cs typeface="Lantinghei SC Extralight"/>
                <a:sym typeface="Lantinghei SC Extralight"/>
              </a:defRPr>
            </a:pPr>
            <a:r>
              <a:t>B:CPU可以与设备直接进行信息交换</a:t>
            </a:r>
          </a:p>
          <a:p>
            <a:pPr algn="l">
              <a:lnSpc>
                <a:spcPct val="120000"/>
              </a:lnSpc>
              <a:defRPr sz="4800">
                <a:latin typeface="Lantinghei SC Extralight"/>
                <a:ea typeface="Lantinghei SC Extralight"/>
                <a:cs typeface="Lantinghei SC Extralight"/>
                <a:sym typeface="Lantinghei SC Extralight"/>
              </a:defRPr>
            </a:pPr>
            <a:r>
              <a:t>C:CPU可以不经过设备控制器与设备进行信息交换</a:t>
            </a:r>
          </a:p>
          <a:p>
            <a:pPr algn="l">
              <a:lnSpc>
                <a:spcPct val="120000"/>
              </a:lnSpc>
              <a:defRPr sz="4800">
                <a:latin typeface="Lantinghei SC Extralight"/>
                <a:ea typeface="Lantinghei SC Extralight"/>
                <a:cs typeface="Lantinghei SC Extralight"/>
                <a:sym typeface="Lantinghei SC Extralight"/>
              </a:defRPr>
            </a:pPr>
            <a:r>
              <a:t>D:CPU不能与设备直接进行信息交换</a:t>
            </a:r>
          </a:p>
        </p:txBody>
      </p:sp>
      <p:sp>
        <p:nvSpPr>
          <p:cNvPr id="20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09"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8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81" name="从进程运行的安全性上考虑，设备分配有以下两种方式（  ）…"/>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从进程运行的安全性上考虑，设备分配有以下两种方式（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A:同步分配方式和异步分配方式</a:t>
            </a:r>
          </a:p>
          <a:p>
            <a:pPr algn="just">
              <a:lnSpc>
                <a:spcPct val="120000"/>
              </a:lnSpc>
              <a:defRPr sz="4800">
                <a:latin typeface="Lantinghei SC Extralight"/>
                <a:ea typeface="Lantinghei SC Extralight"/>
                <a:cs typeface="Lantinghei SC Extralight"/>
                <a:sym typeface="Lantinghei SC Extralight"/>
              </a:defRPr>
            </a:pPr>
            <a:r>
              <a:t>B:可虚拟分配方式和不可虚拟分配方式</a:t>
            </a:r>
          </a:p>
          <a:p>
            <a:pPr algn="just">
              <a:lnSpc>
                <a:spcPct val="120000"/>
              </a:lnSpc>
              <a:defRPr sz="4800">
                <a:latin typeface="Lantinghei SC Extralight"/>
                <a:ea typeface="Lantinghei SC Extralight"/>
                <a:cs typeface="Lantinghei SC Extralight"/>
                <a:sym typeface="Lantinghei SC Extralight"/>
              </a:defRPr>
            </a:pPr>
            <a:r>
              <a:t>C:安全分配方式和不安全分配方式</a:t>
            </a:r>
          </a:p>
          <a:p>
            <a:pPr algn="just">
              <a:lnSpc>
                <a:spcPct val="120000"/>
              </a:lnSpc>
              <a:defRPr sz="4800">
                <a:latin typeface="Lantinghei SC Extralight"/>
                <a:ea typeface="Lantinghei SC Extralight"/>
                <a:cs typeface="Lantinghei SC Extralight"/>
                <a:sym typeface="Lantinghei SC Extralight"/>
              </a:defRPr>
            </a:pPr>
            <a:r>
              <a:t>D:独占分配方式和共享分配方式</a:t>
            </a:r>
          </a:p>
        </p:txBody>
      </p:sp>
      <p:sp>
        <p:nvSpPr>
          <p:cNvPr id="158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8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8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87" name="从进程运行的安全性上考虑，设备分配有以下两种方式（  ）…"/>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从进程运行的安全性上考虑，设备分配有以下两种方式（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A:同步分配方式和异步分配方式</a:t>
            </a:r>
          </a:p>
          <a:p>
            <a:pPr algn="just">
              <a:lnSpc>
                <a:spcPct val="120000"/>
              </a:lnSpc>
              <a:defRPr sz="4800">
                <a:latin typeface="Lantinghei SC Extralight"/>
                <a:ea typeface="Lantinghei SC Extralight"/>
                <a:cs typeface="Lantinghei SC Extralight"/>
                <a:sym typeface="Lantinghei SC Extralight"/>
              </a:defRPr>
            </a:pPr>
            <a:r>
              <a:t>B:可虚拟分配方式和不可虚拟分配方式</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C:安全分配方式和不安全分配方式</a:t>
            </a:r>
          </a:p>
          <a:p>
            <a:pPr algn="just">
              <a:lnSpc>
                <a:spcPct val="120000"/>
              </a:lnSpc>
              <a:defRPr sz="4800">
                <a:latin typeface="Lantinghei SC Extralight"/>
                <a:ea typeface="Lantinghei SC Extralight"/>
                <a:cs typeface="Lantinghei SC Extralight"/>
                <a:sym typeface="Lantinghei SC Extralight"/>
              </a:defRPr>
            </a:pPr>
            <a:r>
              <a:t>D:独占分配方式和共享分配方式</a:t>
            </a:r>
          </a:p>
        </p:txBody>
      </p:sp>
      <p:sp>
        <p:nvSpPr>
          <p:cNvPr id="158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89"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9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9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94"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595" name="设备分配"/>
          <p:cNvSpPr/>
          <p:nvPr/>
        </p:nvSpPr>
        <p:spPr>
          <a:xfrm>
            <a:off x="677866" y="5735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596" name="设备分配应考虑以下3个因素：…"/>
          <p:cNvSpPr/>
          <p:nvPr/>
        </p:nvSpPr>
        <p:spPr>
          <a:xfrm>
            <a:off x="835731" y="2421364"/>
            <a:ext cx="8898891" cy="419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设备分配应考虑以下3个因素：</a:t>
            </a:r>
          </a:p>
          <a:p>
            <a:pPr algn="l">
              <a:lnSpc>
                <a:spcPct val="120000"/>
              </a:lnSpc>
              <a:defRPr>
                <a:latin typeface="Helvetica"/>
                <a:ea typeface="Helvetica"/>
                <a:cs typeface="Helvetica"/>
                <a:sym typeface="Helvetica"/>
              </a:defRPr>
            </a:pPr>
            <a:r>
              <a:t>（1）	设备的固有属性</a:t>
            </a:r>
          </a:p>
          <a:p>
            <a:pPr algn="l">
              <a:lnSpc>
                <a:spcPct val="120000"/>
              </a:lnSpc>
              <a:defRPr>
                <a:latin typeface="Helvetica"/>
                <a:ea typeface="Helvetica"/>
                <a:cs typeface="Helvetica"/>
                <a:sym typeface="Helvetica"/>
              </a:defRPr>
            </a:pPr>
            <a:r>
              <a:t>（2）	设备分配算法</a:t>
            </a:r>
          </a:p>
          <a:p>
            <a:pPr algn="l">
              <a:lnSpc>
                <a:spcPct val="120000"/>
              </a:lnSpc>
              <a:defRPr>
                <a:latin typeface="Helvetica"/>
                <a:ea typeface="Helvetica"/>
                <a:cs typeface="Helvetica"/>
                <a:sym typeface="Helvetica"/>
              </a:defRPr>
            </a:pPr>
            <a:r>
              <a:t>（3）设备分配方式</a:t>
            </a:r>
          </a:p>
        </p:txBody>
      </p:sp>
      <p:pic>
        <p:nvPicPr>
          <p:cNvPr id="1598" name="屏幕快照 2019-03-06 下午5.29.41.png" descr="屏幕快照 2019-03-06 下午5.29.41.png"/>
          <p:cNvPicPr>
            <a:picLocks noChangeAspect="1"/>
          </p:cNvPicPr>
          <p:nvPr/>
        </p:nvPicPr>
        <p:blipFill>
          <a:blip r:embed="rId4">
            <a:extLst/>
          </a:blip>
          <a:stretch>
            <a:fillRect/>
          </a:stretch>
        </p:blipFill>
        <p:spPr>
          <a:xfrm>
            <a:off x="21156832" y="573502"/>
            <a:ext cx="2483972" cy="1270001"/>
          </a:xfrm>
          <a:prstGeom prst="rect">
            <a:avLst/>
          </a:prstGeom>
          <a:ln w="12700">
            <a:miter lim="400000"/>
          </a:ln>
        </p:spPr>
      </p:pic>
      <p:sp>
        <p:nvSpPr>
          <p:cNvPr id="10"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0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04" name="系统在分配设备时应考虑因素不包括（）…"/>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系统在分配设备时应考虑因素不包括（）</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A:设备的固有属性</a:t>
            </a:r>
          </a:p>
          <a:p>
            <a:pPr algn="just">
              <a:lnSpc>
                <a:spcPct val="120000"/>
              </a:lnSpc>
              <a:defRPr sz="4800">
                <a:latin typeface="Lantinghei SC Extralight"/>
                <a:ea typeface="Lantinghei SC Extralight"/>
                <a:cs typeface="Lantinghei SC Extralight"/>
                <a:sym typeface="Lantinghei SC Extralight"/>
              </a:defRPr>
            </a:pPr>
            <a:r>
              <a:t>B:设备分配算法</a:t>
            </a:r>
          </a:p>
          <a:p>
            <a:pPr algn="just">
              <a:lnSpc>
                <a:spcPct val="120000"/>
              </a:lnSpc>
              <a:defRPr sz="4800">
                <a:latin typeface="Lantinghei SC Extralight"/>
                <a:ea typeface="Lantinghei SC Extralight"/>
                <a:cs typeface="Lantinghei SC Extralight"/>
                <a:sym typeface="Lantinghei SC Extralight"/>
              </a:defRPr>
            </a:pPr>
            <a:r>
              <a:t>C:设备分配时的安全性</a:t>
            </a:r>
          </a:p>
          <a:p>
            <a:pPr algn="just">
              <a:lnSpc>
                <a:spcPct val="120000"/>
              </a:lnSpc>
              <a:defRPr sz="4800">
                <a:latin typeface="Lantinghei SC Extralight"/>
                <a:ea typeface="Lantinghei SC Extralight"/>
                <a:cs typeface="Lantinghei SC Extralight"/>
                <a:sym typeface="Lantinghei SC Extralight"/>
              </a:defRPr>
            </a:pPr>
            <a:r>
              <a:t>D:设备分配数据结构</a:t>
            </a:r>
          </a:p>
        </p:txBody>
      </p:sp>
      <p:sp>
        <p:nvSpPr>
          <p:cNvPr id="160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0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0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10" name="系统在分配设备时应考虑因素不包括（）…"/>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系统在分配设备时应考虑因素不包括（）</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A:设备的固有属性</a:t>
            </a:r>
          </a:p>
          <a:p>
            <a:pPr algn="just">
              <a:lnSpc>
                <a:spcPct val="120000"/>
              </a:lnSpc>
              <a:defRPr sz="4800">
                <a:latin typeface="Lantinghei SC Extralight"/>
                <a:ea typeface="Lantinghei SC Extralight"/>
                <a:cs typeface="Lantinghei SC Extralight"/>
                <a:sym typeface="Lantinghei SC Extralight"/>
              </a:defRPr>
            </a:pPr>
            <a:r>
              <a:t>B:设备分配算法</a:t>
            </a:r>
          </a:p>
          <a:p>
            <a:pPr algn="just">
              <a:lnSpc>
                <a:spcPct val="120000"/>
              </a:lnSpc>
              <a:defRPr sz="4800">
                <a:latin typeface="Lantinghei SC Extralight"/>
                <a:ea typeface="Lantinghei SC Extralight"/>
                <a:cs typeface="Lantinghei SC Extralight"/>
                <a:sym typeface="Lantinghei SC Extralight"/>
              </a:defRPr>
            </a:pPr>
            <a:r>
              <a:t>C:设备分配时的安全性</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D:设备分配数据结构</a:t>
            </a:r>
          </a:p>
        </p:txBody>
      </p:sp>
      <p:sp>
        <p:nvSpPr>
          <p:cNvPr id="161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1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2.0 设备分配"/>
          <p:cNvSpPr/>
          <p:nvPr/>
        </p:nvSpPr>
        <p:spPr>
          <a:xfrm>
            <a:off x="33917" y="108481"/>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6.4.2.0 设备分配</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1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1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618" name="箭头"/>
          <p:cNvSpPr/>
          <p:nvPr/>
        </p:nvSpPr>
        <p:spPr>
          <a:xfrm>
            <a:off x="6039064" y="7433735"/>
            <a:ext cx="1575307"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619" name="设备分配中的数据结构"/>
          <p:cNvSpPr/>
          <p:nvPr/>
        </p:nvSpPr>
        <p:spPr>
          <a:xfrm>
            <a:off x="830549" y="1845858"/>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620" name="设备分配"/>
          <p:cNvSpPr/>
          <p:nvPr/>
        </p:nvSpPr>
        <p:spPr>
          <a:xfrm>
            <a:off x="830549" y="4639797"/>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621" name="设备独立性"/>
          <p:cNvSpPr/>
          <p:nvPr/>
        </p:nvSpPr>
        <p:spPr>
          <a:xfrm>
            <a:off x="830549" y="7433736"/>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622" name="SPOOLing技术"/>
          <p:cNvSpPr/>
          <p:nvPr/>
        </p:nvSpPr>
        <p:spPr>
          <a:xfrm>
            <a:off x="830549" y="1022767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2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2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29"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630" name="设备独立性"/>
          <p:cNvSpPr/>
          <p:nvPr/>
        </p:nvSpPr>
        <p:spPr>
          <a:xfrm>
            <a:off x="499736" y="573266"/>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631" name="设备独立性的基本含义"/>
          <p:cNvSpPr/>
          <p:nvPr/>
        </p:nvSpPr>
        <p:spPr>
          <a:xfrm>
            <a:off x="936583" y="2287703"/>
            <a:ext cx="6464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设备独立性的基本含义</a:t>
            </a:r>
          </a:p>
        </p:txBody>
      </p:sp>
      <p:sp>
        <p:nvSpPr>
          <p:cNvPr id="1632" name="也称设备无关性"/>
          <p:cNvSpPr/>
          <p:nvPr/>
        </p:nvSpPr>
        <p:spPr>
          <a:xfrm>
            <a:off x="5750326" y="712966"/>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也称</a:t>
            </a:r>
            <a:r>
              <a:rPr>
                <a:latin typeface="Helvetica"/>
                <a:ea typeface="Helvetica"/>
                <a:cs typeface="Helvetica"/>
                <a:sym typeface="Helvetica"/>
              </a:rPr>
              <a:t>设备无关性</a:t>
            </a:r>
          </a:p>
        </p:txBody>
      </p:sp>
      <p:sp>
        <p:nvSpPr>
          <p:cNvPr id="1633" name="应用程序独立于具体使用的物理设备"/>
          <p:cNvSpPr/>
          <p:nvPr/>
        </p:nvSpPr>
        <p:spPr>
          <a:xfrm>
            <a:off x="7854950" y="2249603"/>
            <a:ext cx="1029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应用程序独立于具体使用的物理设备</a:t>
            </a:r>
          </a:p>
        </p:txBody>
      </p:sp>
      <p:sp>
        <p:nvSpPr>
          <p:cNvPr id="1634" name="应用程序中，使用逻辑设备名称来请求使用某类设备"/>
          <p:cNvSpPr/>
          <p:nvPr/>
        </p:nvSpPr>
        <p:spPr>
          <a:xfrm>
            <a:off x="911183" y="5386968"/>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应用程序</a:t>
            </a:r>
            <a:r>
              <a:t>中，使用</a:t>
            </a:r>
            <a:r>
              <a:rPr b="1">
                <a:solidFill>
                  <a:schemeClr val="accent5"/>
                </a:solidFill>
                <a:latin typeface="Helvetica"/>
                <a:ea typeface="Helvetica"/>
                <a:cs typeface="Helvetica"/>
                <a:sym typeface="Helvetica"/>
              </a:rPr>
              <a:t>逻辑设备名称</a:t>
            </a:r>
            <a:r>
              <a:t>来请求使用某类设备</a:t>
            </a:r>
          </a:p>
        </p:txBody>
      </p:sp>
      <p:sp>
        <p:nvSpPr>
          <p:cNvPr id="1635" name="系统在实际执行时，必须使用物理设备名称"/>
          <p:cNvSpPr/>
          <p:nvPr/>
        </p:nvSpPr>
        <p:spPr>
          <a:xfrm>
            <a:off x="911183" y="6720216"/>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a:t>
            </a:r>
            <a:r>
              <a:rPr b="1">
                <a:latin typeface="Helvetica"/>
                <a:ea typeface="Helvetica"/>
                <a:cs typeface="Helvetica"/>
                <a:sym typeface="Helvetica"/>
              </a:rPr>
              <a:t>实际执行</a:t>
            </a:r>
            <a:r>
              <a:t>时，必须使用</a:t>
            </a:r>
            <a:r>
              <a:rPr b="1">
                <a:solidFill>
                  <a:schemeClr val="accent5"/>
                </a:solidFill>
                <a:latin typeface="Helvetica"/>
                <a:ea typeface="Helvetica"/>
                <a:cs typeface="Helvetica"/>
                <a:sym typeface="Helvetica"/>
              </a:rPr>
              <a:t>物理设备名称</a:t>
            </a:r>
          </a:p>
        </p:txBody>
      </p:sp>
      <p:sp>
        <p:nvSpPr>
          <p:cNvPr id="1636"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pic>
        <p:nvPicPr>
          <p:cNvPr id="1637" name="屏幕快照 2019-03-06 下午5.29.51.png" descr="屏幕快照 2019-03-06 下午5.29.51.png"/>
          <p:cNvPicPr>
            <a:picLocks noChangeAspect="1"/>
          </p:cNvPicPr>
          <p:nvPr/>
        </p:nvPicPr>
        <p:blipFill>
          <a:blip r:embed="rId4">
            <a:extLst/>
          </a:blip>
          <a:stretch>
            <a:fillRect/>
          </a:stretch>
        </p:blipFill>
        <p:spPr>
          <a:xfrm>
            <a:off x="20942268" y="732170"/>
            <a:ext cx="2865327" cy="1400589"/>
          </a:xfrm>
          <a:prstGeom prst="rect">
            <a:avLst/>
          </a:prstGeom>
          <a:ln w="12700">
            <a:miter lim="400000"/>
          </a:ln>
        </p:spPr>
      </p:pic>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4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4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44"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645" name="设备独立性"/>
          <p:cNvSpPr/>
          <p:nvPr/>
        </p:nvSpPr>
        <p:spPr>
          <a:xfrm>
            <a:off x="499736" y="573266"/>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646" name="实现设备独立性带来的好处"/>
          <p:cNvSpPr/>
          <p:nvPr/>
        </p:nvSpPr>
        <p:spPr>
          <a:xfrm>
            <a:off x="919736" y="2301633"/>
            <a:ext cx="7734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实现设备独立性带来的好处</a:t>
            </a:r>
          </a:p>
        </p:txBody>
      </p:sp>
      <p:sp>
        <p:nvSpPr>
          <p:cNvPr id="1647" name="1）应用程序与物理设备无关"/>
          <p:cNvSpPr/>
          <p:nvPr/>
        </p:nvSpPr>
        <p:spPr>
          <a:xfrm>
            <a:off x="1221530" y="4319466"/>
            <a:ext cx="810006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1）应用程序与物理设备无关</a:t>
            </a:r>
          </a:p>
        </p:txBody>
      </p:sp>
      <p:sp>
        <p:nvSpPr>
          <p:cNvPr id="1648" name="2）易于处理输入/输出设备的故障"/>
          <p:cNvSpPr/>
          <p:nvPr/>
        </p:nvSpPr>
        <p:spPr>
          <a:xfrm>
            <a:off x="1221530" y="6356349"/>
            <a:ext cx="954659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2）易于处理输入/输出设备的故障</a:t>
            </a:r>
          </a:p>
        </p:txBody>
      </p:sp>
      <p:sp>
        <p:nvSpPr>
          <p:cNvPr id="1649" name="系统增减或变更外围设备时不需要修改应用程序"/>
          <p:cNvSpPr/>
          <p:nvPr/>
        </p:nvSpPr>
        <p:spPr>
          <a:xfrm>
            <a:off x="9894583" y="4325816"/>
            <a:ext cx="134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系统增减或变更外围设备时不需要修改应用程序</a:t>
            </a:r>
          </a:p>
        </p:txBody>
      </p:sp>
      <p:sp>
        <p:nvSpPr>
          <p:cNvPr id="1650" name="替换设备不需要修改应用程序"/>
          <p:cNvSpPr/>
          <p:nvPr/>
        </p:nvSpPr>
        <p:spPr>
          <a:xfrm>
            <a:off x="11211227" y="636270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替换设备不需要修改应用程序</a:t>
            </a:r>
          </a:p>
        </p:txBody>
      </p:sp>
      <p:sp>
        <p:nvSpPr>
          <p:cNvPr id="1651" name="3）提高了系统的可靠性，增加了设备分配的灵活性"/>
          <p:cNvSpPr/>
          <p:nvPr/>
        </p:nvSpPr>
        <p:spPr>
          <a:xfrm>
            <a:off x="1221530" y="8574851"/>
            <a:ext cx="1445006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3）提高了系统的可靠性，增加了设备分配的灵活性</a:t>
            </a:r>
          </a:p>
        </p:txBody>
      </p:sp>
      <p:pic>
        <p:nvPicPr>
          <p:cNvPr id="1653" name="屏幕快照 2019-03-06 下午5.29.51.png" descr="屏幕快照 2019-03-06 下午5.29.51.png"/>
          <p:cNvPicPr>
            <a:picLocks noChangeAspect="1"/>
          </p:cNvPicPr>
          <p:nvPr/>
        </p:nvPicPr>
        <p:blipFill>
          <a:blip r:embed="rId4">
            <a:extLst/>
          </a:blip>
          <a:stretch>
            <a:fillRect/>
          </a:stretch>
        </p:blipFill>
        <p:spPr>
          <a:xfrm>
            <a:off x="20942268" y="732170"/>
            <a:ext cx="2865327" cy="1400589"/>
          </a:xfrm>
          <a:prstGeom prst="rect">
            <a:avLst/>
          </a:prstGeom>
          <a:ln w="12700">
            <a:miter lim="400000"/>
          </a:ln>
        </p:spPr>
      </p:pic>
      <p:sp>
        <p:nvSpPr>
          <p:cNvPr id="15"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5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60"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661" name="设备独立性"/>
          <p:cNvSpPr/>
          <p:nvPr/>
        </p:nvSpPr>
        <p:spPr>
          <a:xfrm>
            <a:off x="499736" y="573266"/>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662" name="设备独立软件的功能"/>
          <p:cNvSpPr/>
          <p:nvPr/>
        </p:nvSpPr>
        <p:spPr>
          <a:xfrm>
            <a:off x="957280" y="2305274"/>
            <a:ext cx="5829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设备独立软件的功能</a:t>
            </a:r>
          </a:p>
        </p:txBody>
      </p:sp>
      <p:sp>
        <p:nvSpPr>
          <p:cNvPr id="1663" name="执行所有设备的公有操作"/>
          <p:cNvSpPr/>
          <p:nvPr/>
        </p:nvSpPr>
        <p:spPr>
          <a:xfrm>
            <a:off x="1472207" y="4319466"/>
            <a:ext cx="711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执行所有设备的公有操作</a:t>
            </a:r>
          </a:p>
        </p:txBody>
      </p:sp>
      <p:sp>
        <p:nvSpPr>
          <p:cNvPr id="1664" name="向用户层软件提供统一的接口"/>
          <p:cNvSpPr/>
          <p:nvPr/>
        </p:nvSpPr>
        <p:spPr>
          <a:xfrm>
            <a:off x="1472207" y="9745890"/>
            <a:ext cx="838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向用户层软件提供统一的接口</a:t>
            </a:r>
          </a:p>
        </p:txBody>
      </p:sp>
      <p:pic>
        <p:nvPicPr>
          <p:cNvPr id="1666" name="屏幕快照 2019-03-06 下午5.29.51.png" descr="屏幕快照 2019-03-06 下午5.29.51.png"/>
          <p:cNvPicPr>
            <a:picLocks noChangeAspect="1"/>
          </p:cNvPicPr>
          <p:nvPr/>
        </p:nvPicPr>
        <p:blipFill>
          <a:blip r:embed="rId4">
            <a:extLst/>
          </a:blip>
          <a:stretch>
            <a:fillRect/>
          </a:stretch>
        </p:blipFill>
        <p:spPr>
          <a:xfrm>
            <a:off x="20942268" y="732170"/>
            <a:ext cx="2865327" cy="1400589"/>
          </a:xfrm>
          <a:prstGeom prst="rect">
            <a:avLst/>
          </a:prstGeom>
          <a:ln w="12700">
            <a:miter lim="400000"/>
          </a:ln>
        </p:spPr>
      </p:pic>
      <p:sp>
        <p:nvSpPr>
          <p:cNvPr id="1667" name="包括独占设备的分配与回收、将逻辑设备名转换为物理设备名、对设备进行保护等。"/>
          <p:cNvSpPr/>
          <p:nvPr/>
        </p:nvSpPr>
        <p:spPr>
          <a:xfrm>
            <a:off x="9192376" y="3970216"/>
            <a:ext cx="13140451"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包括独占设备的分配与回收、</a:t>
            </a:r>
            <a:r>
              <a:rPr b="1">
                <a:latin typeface="Helvetica"/>
                <a:ea typeface="Helvetica"/>
                <a:cs typeface="Helvetica"/>
                <a:sym typeface="Helvetica"/>
              </a:rPr>
              <a:t>将逻辑设备名转换为物理设备名</a:t>
            </a:r>
            <a:r>
              <a:t>、对设备进行保护等。</a:t>
            </a:r>
          </a:p>
        </p:txBody>
      </p:sp>
      <p:sp>
        <p:nvSpPr>
          <p:cNvPr id="1668" name="向应用软件和最终用户提供简单、统一的访问接口"/>
          <p:cNvSpPr/>
          <p:nvPr/>
        </p:nvSpPr>
        <p:spPr>
          <a:xfrm>
            <a:off x="10268453" y="9796690"/>
            <a:ext cx="13140452"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向应用软件和最终用户提供简单、统一的访问接口</a:t>
            </a:r>
          </a:p>
        </p:txBody>
      </p:sp>
      <p:sp>
        <p:nvSpPr>
          <p:cNvPr id="1669" name="线条"/>
          <p:cNvSpPr/>
          <p:nvPr/>
        </p:nvSpPr>
        <p:spPr>
          <a:xfrm>
            <a:off x="19490317" y="4986461"/>
            <a:ext cx="1" cy="127000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670" name="逻辑设备表LUT"/>
          <p:cNvSpPr/>
          <p:nvPr/>
        </p:nvSpPr>
        <p:spPr>
          <a:xfrm>
            <a:off x="17263372" y="6362700"/>
            <a:ext cx="4453891" cy="990601"/>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a:solidFill>
                  <a:srgbClr val="FFFFFF"/>
                </a:solidFill>
              </a:defRPr>
            </a:lvl1pPr>
          </a:lstStyle>
          <a:p>
            <a:r>
              <a:t>逻辑设备表LUT</a:t>
            </a:r>
          </a:p>
        </p:txBody>
      </p:sp>
      <p:sp>
        <p:nvSpPr>
          <p:cNvPr id="16"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7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76" name="设备独立性的基本含义是______独立于具体使用的物理设备。"/>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设备独立性的基本含义是______独立于具体使用的物理设备。</a:t>
            </a:r>
          </a:p>
        </p:txBody>
      </p:sp>
      <p:sp>
        <p:nvSpPr>
          <p:cNvPr id="167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78"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3" name="下列关于微机I/O系统的说法正确的是（）…"/>
          <p:cNvSpPr/>
          <p:nvPr/>
        </p:nvSpPr>
        <p:spPr>
          <a:xfrm>
            <a:off x="2556868" y="3873499"/>
            <a:ext cx="19270264"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下列关于微机I/O系统的说法正确的是（）</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A:CPU与内存之间不可以直接进行信息交换</a:t>
            </a:r>
          </a:p>
          <a:p>
            <a:pPr algn="l">
              <a:lnSpc>
                <a:spcPct val="120000"/>
              </a:lnSpc>
              <a:defRPr sz="4800">
                <a:latin typeface="Lantinghei SC Extralight"/>
                <a:ea typeface="Lantinghei SC Extralight"/>
                <a:cs typeface="Lantinghei SC Extralight"/>
                <a:sym typeface="Lantinghei SC Extralight"/>
              </a:defRPr>
            </a:pPr>
            <a:r>
              <a:t>B:CPU可以与设备直接进行信息交换</a:t>
            </a:r>
          </a:p>
          <a:p>
            <a:pPr algn="l">
              <a:lnSpc>
                <a:spcPct val="120000"/>
              </a:lnSpc>
              <a:defRPr sz="4800">
                <a:latin typeface="Lantinghei SC Extralight"/>
                <a:ea typeface="Lantinghei SC Extralight"/>
                <a:cs typeface="Lantinghei SC Extralight"/>
                <a:sym typeface="Lantinghei SC Extralight"/>
              </a:defRPr>
            </a:pPr>
            <a:r>
              <a:t>C:CPU可以不经过设备控制器与设备进行信息交换</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D:CPU不能与设备直接进行信息交换</a:t>
            </a:r>
          </a:p>
        </p:txBody>
      </p:sp>
      <p:sp>
        <p:nvSpPr>
          <p:cNvPr id="21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1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8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82" name="设备独立性的基本含义是______独立于具体使用的物理设备。"/>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设备独立性的基本含义是______独立于具体使用的物理设备。</a:t>
            </a:r>
          </a:p>
        </p:txBody>
      </p:sp>
      <p:sp>
        <p:nvSpPr>
          <p:cNvPr id="168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84"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685" name="应用程序"/>
          <p:cNvSpPr/>
          <p:nvPr/>
        </p:nvSpPr>
        <p:spPr>
          <a:xfrm>
            <a:off x="7382186" y="5852722"/>
            <a:ext cx="41652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应用程序</a:t>
            </a:r>
          </a:p>
        </p:txBody>
      </p:sp>
      <p:sp>
        <p:nvSpPr>
          <p:cNvPr id="8"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8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89" name="1804…"/>
          <p:cNvSpPr/>
          <p:nvPr/>
        </p:nvSpPr>
        <p:spPr>
          <a:xfrm>
            <a:off x="1516176" y="4774095"/>
            <a:ext cx="21351648" cy="3957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1804</a:t>
            </a:r>
          </a:p>
          <a:p>
            <a:pPr algn="just">
              <a:lnSpc>
                <a:spcPct val="120000"/>
              </a:lnSpc>
              <a:defRPr sz="4800">
                <a:latin typeface="Lantinghei SC Extralight"/>
                <a:ea typeface="Lantinghei SC Extralight"/>
                <a:cs typeface="Lantinghei SC Extralight"/>
                <a:sym typeface="Lantinghei SC Extralight"/>
              </a:defRPr>
            </a:pPr>
            <a:r>
              <a:t>在设备管理中，为了提高操作系统的可适应性和可扩展性，在现代操作系统实现了______，即应用程序独立于具体使用的物理设备。在应用程序中，使用______来请求使用某类设备，而在实际执行时，必须使用物理设备名称。</a:t>
            </a:r>
          </a:p>
        </p:txBody>
      </p:sp>
      <p:sp>
        <p:nvSpPr>
          <p:cNvPr id="169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9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9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95" name="1804…"/>
          <p:cNvSpPr/>
          <p:nvPr/>
        </p:nvSpPr>
        <p:spPr>
          <a:xfrm>
            <a:off x="1516176" y="4774095"/>
            <a:ext cx="21351648" cy="3957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1804</a:t>
            </a:r>
          </a:p>
          <a:p>
            <a:pPr algn="just">
              <a:lnSpc>
                <a:spcPct val="120000"/>
              </a:lnSpc>
              <a:defRPr sz="4800">
                <a:latin typeface="Lantinghei SC Extralight"/>
                <a:ea typeface="Lantinghei SC Extralight"/>
                <a:cs typeface="Lantinghei SC Extralight"/>
                <a:sym typeface="Lantinghei SC Extralight"/>
              </a:defRPr>
            </a:pPr>
            <a:r>
              <a:t>在设备管理中，为了提高操作系统的可适应性和可扩展性，在现代操作系统实现了______，即应用程序独立于具体使用的物理设备。在应用程序中，使用______来请求使用某类设备，而在实际执行时，必须使用物理设备名称。</a:t>
            </a:r>
          </a:p>
        </p:txBody>
      </p:sp>
      <p:sp>
        <p:nvSpPr>
          <p:cNvPr id="169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9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698" name="设备独立性"/>
          <p:cNvSpPr/>
          <p:nvPr/>
        </p:nvSpPr>
        <p:spPr>
          <a:xfrm>
            <a:off x="2223096" y="6631453"/>
            <a:ext cx="41652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设备独立性</a:t>
            </a:r>
          </a:p>
        </p:txBody>
      </p:sp>
      <p:sp>
        <p:nvSpPr>
          <p:cNvPr id="1699" name="逻辑设备名"/>
          <p:cNvSpPr/>
          <p:nvPr/>
        </p:nvSpPr>
        <p:spPr>
          <a:xfrm>
            <a:off x="427605" y="7658860"/>
            <a:ext cx="41652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逻辑设备名</a:t>
            </a:r>
          </a:p>
        </p:txBody>
      </p:sp>
      <p:sp>
        <p:nvSpPr>
          <p:cNvPr id="9"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03" name="设备独立软件完成的主要功能有执行所有设备的公有操作和（  ）…"/>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设备独立软件完成的主要功能有执行所有设备的公有操作和（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A:指令编译</a:t>
            </a:r>
          </a:p>
          <a:p>
            <a:pPr algn="just">
              <a:lnSpc>
                <a:spcPct val="120000"/>
              </a:lnSpc>
              <a:defRPr sz="4800">
                <a:latin typeface="Lantinghei SC Extralight"/>
                <a:ea typeface="Lantinghei SC Extralight"/>
                <a:cs typeface="Lantinghei SC Extralight"/>
                <a:sym typeface="Lantinghei SC Extralight"/>
              </a:defRPr>
            </a:pPr>
            <a:r>
              <a:t>B:数据通信</a:t>
            </a:r>
          </a:p>
          <a:p>
            <a:pPr algn="just">
              <a:lnSpc>
                <a:spcPct val="120000"/>
              </a:lnSpc>
              <a:defRPr sz="4800">
                <a:latin typeface="Lantinghei SC Extralight"/>
                <a:ea typeface="Lantinghei SC Extralight"/>
                <a:cs typeface="Lantinghei SC Extralight"/>
                <a:sym typeface="Lantinghei SC Extralight"/>
              </a:defRPr>
            </a:pPr>
            <a:r>
              <a:t>C:响应系统信号</a:t>
            </a:r>
          </a:p>
          <a:p>
            <a:pPr algn="just">
              <a:lnSpc>
                <a:spcPct val="120000"/>
              </a:lnSpc>
              <a:defRPr sz="4800">
                <a:latin typeface="Lantinghei SC Extralight"/>
                <a:ea typeface="Lantinghei SC Extralight"/>
                <a:cs typeface="Lantinghei SC Extralight"/>
                <a:sym typeface="Lantinghei SC Extralight"/>
              </a:defRPr>
            </a:pPr>
            <a:r>
              <a:t>D:向用户层软件提供统一的接口</a:t>
            </a:r>
          </a:p>
        </p:txBody>
      </p:sp>
      <p:sp>
        <p:nvSpPr>
          <p:cNvPr id="170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05"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09" name="设备独立软件完成的主要功能有执行所有设备的公有操作和（  ）…"/>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设备独立软件完成的主要功能有执行所有设备的公有操作和（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A:指令编译</a:t>
            </a:r>
          </a:p>
          <a:p>
            <a:pPr algn="just">
              <a:lnSpc>
                <a:spcPct val="120000"/>
              </a:lnSpc>
              <a:defRPr sz="4800">
                <a:latin typeface="Lantinghei SC Extralight"/>
                <a:ea typeface="Lantinghei SC Extralight"/>
                <a:cs typeface="Lantinghei SC Extralight"/>
                <a:sym typeface="Lantinghei SC Extralight"/>
              </a:defRPr>
            </a:pPr>
            <a:r>
              <a:t>B:数据通信</a:t>
            </a:r>
          </a:p>
          <a:p>
            <a:pPr algn="just">
              <a:lnSpc>
                <a:spcPct val="120000"/>
              </a:lnSpc>
              <a:defRPr sz="4800">
                <a:latin typeface="Lantinghei SC Extralight"/>
                <a:ea typeface="Lantinghei SC Extralight"/>
                <a:cs typeface="Lantinghei SC Extralight"/>
                <a:sym typeface="Lantinghei SC Extralight"/>
              </a:defRPr>
            </a:pPr>
            <a:r>
              <a:t>C:响应系统信号</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D:向用户层软件提供统一的接口</a:t>
            </a:r>
          </a:p>
        </p:txBody>
      </p:sp>
      <p:sp>
        <p:nvSpPr>
          <p:cNvPr id="171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1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3 三、设备独立性"/>
          <p:cNvSpPr/>
          <p:nvPr/>
        </p:nvSpPr>
        <p:spPr>
          <a:xfrm>
            <a:off x="33917" y="95716"/>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6.4.3 三、设备独立性</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1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1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17" name="设备分配中的数据结构"/>
          <p:cNvSpPr/>
          <p:nvPr/>
        </p:nvSpPr>
        <p:spPr>
          <a:xfrm>
            <a:off x="830549" y="1845858"/>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718" name="设备分配"/>
          <p:cNvSpPr/>
          <p:nvPr/>
        </p:nvSpPr>
        <p:spPr>
          <a:xfrm>
            <a:off x="830549" y="4639797"/>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719" name="设备独立性"/>
          <p:cNvSpPr/>
          <p:nvPr/>
        </p:nvSpPr>
        <p:spPr>
          <a:xfrm>
            <a:off x="830549" y="7433736"/>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720" name="SPOOLing技术"/>
          <p:cNvSpPr/>
          <p:nvPr/>
        </p:nvSpPr>
        <p:spPr>
          <a:xfrm>
            <a:off x="830549" y="1022767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21" name="箭头"/>
          <p:cNvSpPr/>
          <p:nvPr/>
        </p:nvSpPr>
        <p:spPr>
          <a:xfrm>
            <a:off x="6550106" y="10178963"/>
            <a:ext cx="1575307" cy="1367423"/>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4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4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43" name="SPOOLing技术"/>
          <p:cNvSpPr/>
          <p:nvPr/>
        </p:nvSpPr>
        <p:spPr>
          <a:xfrm>
            <a:off x="368178" y="548291"/>
            <a:ext cx="5674552" cy="1143001"/>
          </a:xfrm>
          <a:prstGeom prst="roundRect">
            <a:avLst>
              <a:gd name="adj" fmla="val 16667"/>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44" name="SPOOLing的含义"/>
          <p:cNvSpPr/>
          <p:nvPr/>
        </p:nvSpPr>
        <p:spPr>
          <a:xfrm>
            <a:off x="696251" y="2400005"/>
            <a:ext cx="501840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SPOOLing的</a:t>
            </a:r>
            <a:r>
              <a:rPr b="1">
                <a:latin typeface="Helvetica"/>
                <a:ea typeface="Helvetica"/>
                <a:cs typeface="Helvetica"/>
                <a:sym typeface="Helvetica"/>
              </a:rPr>
              <a:t>含义</a:t>
            </a:r>
          </a:p>
        </p:txBody>
      </p:sp>
      <p:sp>
        <p:nvSpPr>
          <p:cNvPr id="1745" name="在多道程序环境下，利用一道程序来模拟脱机输入时的外围控制机的功能，把低速I/O设备上的数据传送到高速输出磁盘上，再利用另一道程序来模拟脱机输出时外围控制机的功能，把数据从磁盘传送到低速输出设备上。"/>
          <p:cNvSpPr/>
          <p:nvPr/>
        </p:nvSpPr>
        <p:spPr>
          <a:xfrm>
            <a:off x="1493579" y="4105669"/>
            <a:ext cx="21396841" cy="313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pPr>
            <a:r>
              <a:t>在多道程序环境下，利用</a:t>
            </a:r>
            <a:r>
              <a:rPr>
                <a:solidFill>
                  <a:schemeClr val="accent5"/>
                </a:solidFill>
              </a:rPr>
              <a:t>一道程序</a:t>
            </a:r>
            <a:r>
              <a:t>来模拟</a:t>
            </a:r>
            <a:r>
              <a:rPr>
                <a:solidFill>
                  <a:schemeClr val="accent5"/>
                </a:solidFill>
              </a:rPr>
              <a:t>脱机输入</a:t>
            </a:r>
            <a:r>
              <a:t>时的</a:t>
            </a:r>
            <a:r>
              <a:rPr>
                <a:solidFill>
                  <a:schemeClr val="accent5"/>
                </a:solidFill>
              </a:rPr>
              <a:t>外围控制机</a:t>
            </a:r>
            <a:r>
              <a:t>的功能，把低速I/O设备上的数据传送到高速输出磁盘上，再利用</a:t>
            </a:r>
            <a:r>
              <a:rPr>
                <a:solidFill>
                  <a:schemeClr val="accent5"/>
                </a:solidFill>
              </a:rPr>
              <a:t>另一道程序</a:t>
            </a:r>
            <a:r>
              <a:t>来模拟</a:t>
            </a:r>
            <a:r>
              <a:rPr>
                <a:solidFill>
                  <a:schemeClr val="accent5"/>
                </a:solidFill>
              </a:rPr>
              <a:t>脱机输出</a:t>
            </a:r>
            <a:r>
              <a:t>时</a:t>
            </a:r>
            <a:r>
              <a:rPr>
                <a:solidFill>
                  <a:schemeClr val="accent5"/>
                </a:solidFill>
              </a:rPr>
              <a:t>外围控制机</a:t>
            </a:r>
            <a:r>
              <a:t>的功能，把数据从磁盘传送到低速输出设备上。</a:t>
            </a:r>
          </a:p>
        </p:txBody>
      </p:sp>
      <p:sp>
        <p:nvSpPr>
          <p:cNvPr id="1746" name="这种在联机情况下实现的同时外围操作称为SPOOLing…"/>
          <p:cNvSpPr/>
          <p:nvPr/>
        </p:nvSpPr>
        <p:spPr>
          <a:xfrm>
            <a:off x="1438803" y="8211975"/>
            <a:ext cx="15354936"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这种在</a:t>
            </a:r>
            <a:r>
              <a:rPr>
                <a:solidFill>
                  <a:schemeClr val="accent5"/>
                </a:solidFill>
                <a:latin typeface="Helvetica"/>
                <a:ea typeface="Helvetica"/>
                <a:cs typeface="Helvetica"/>
                <a:sym typeface="Helvetica"/>
              </a:rPr>
              <a:t>联机情况下实现的同时外围操作</a:t>
            </a:r>
            <a:r>
              <a:t>称为SPOOLing</a:t>
            </a:r>
          </a:p>
          <a:p>
            <a:pPr algn="just"/>
            <a:r>
              <a:t> (Simultaneous Peripheral Operations On-Line)</a:t>
            </a:r>
          </a:p>
        </p:txBody>
      </p:sp>
      <p:sp>
        <p:nvSpPr>
          <p:cNvPr id="174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pic>
        <p:nvPicPr>
          <p:cNvPr id="1748"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5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5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5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54" name="（1） 输入井和输出井…"/>
          <p:cNvSpPr/>
          <p:nvPr/>
        </p:nvSpPr>
        <p:spPr>
          <a:xfrm>
            <a:off x="13399279" y="4790605"/>
            <a:ext cx="9702801"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pPr>
            <a:r>
              <a:t>（1）	输入井和输出井</a:t>
            </a:r>
          </a:p>
          <a:p>
            <a:pPr algn="l">
              <a:lnSpc>
                <a:spcPct val="110000"/>
              </a:lnSpc>
            </a:pPr>
            <a:r>
              <a:t>（2）	输入缓冲区和输出缓冲区</a:t>
            </a:r>
          </a:p>
          <a:p>
            <a:pPr algn="l">
              <a:lnSpc>
                <a:spcPct val="110000"/>
              </a:lnSpc>
            </a:pPr>
            <a:r>
              <a:t>（3）	输入进程SPi和输出进程SPo</a:t>
            </a:r>
          </a:p>
          <a:p>
            <a:pPr algn="l">
              <a:lnSpc>
                <a:spcPct val="110000"/>
              </a:lnSpc>
            </a:pPr>
            <a:r>
              <a:t>（4）	请求I/O队列</a:t>
            </a:r>
          </a:p>
        </p:txBody>
      </p:sp>
      <p:pic>
        <p:nvPicPr>
          <p:cNvPr id="1756"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
        <p:nvSpPr>
          <p:cNvPr id="1757" name="SPOOLing技术"/>
          <p:cNvSpPr/>
          <p:nvPr/>
        </p:nvSpPr>
        <p:spPr>
          <a:xfrm>
            <a:off x="368178" y="548291"/>
            <a:ext cx="5674552" cy="1143001"/>
          </a:xfrm>
          <a:prstGeom prst="roundRect">
            <a:avLst>
              <a:gd name="adj" fmla="val 1666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58" name="SPOOLing的组成"/>
          <p:cNvSpPr/>
          <p:nvPr/>
        </p:nvSpPr>
        <p:spPr>
          <a:xfrm>
            <a:off x="696251" y="2400005"/>
            <a:ext cx="501840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SPOOLing的</a:t>
            </a:r>
            <a:r>
              <a:rPr b="1">
                <a:latin typeface="Helvetica"/>
                <a:ea typeface="Helvetica"/>
                <a:cs typeface="Helvetica"/>
                <a:sym typeface="Helvetica"/>
              </a:rPr>
              <a:t>组成</a:t>
            </a:r>
          </a:p>
        </p:txBody>
      </p:sp>
      <p:pic>
        <p:nvPicPr>
          <p:cNvPr id="1759" name="WechatIMG9.jpeg" descr="WechatIMG9.jpeg"/>
          <p:cNvPicPr>
            <a:picLocks noChangeAspect="1"/>
          </p:cNvPicPr>
          <p:nvPr/>
        </p:nvPicPr>
        <p:blipFill>
          <a:blip r:embed="rId5">
            <a:extLst/>
          </a:blip>
          <a:srcRect l="27655" t="29744" r="5515" b="29746"/>
          <a:stretch>
            <a:fillRect/>
          </a:stretch>
        </p:blipFill>
        <p:spPr>
          <a:xfrm>
            <a:off x="829302" y="4269667"/>
            <a:ext cx="12221766" cy="555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932" y="21600"/>
                </a:lnTo>
                <a:cubicBezTo>
                  <a:pt x="11931" y="21595"/>
                  <a:pt x="11932" y="21590"/>
                  <a:pt x="11930" y="21585"/>
                </a:cubicBezTo>
                <a:cubicBezTo>
                  <a:pt x="11918" y="21541"/>
                  <a:pt x="11937" y="21453"/>
                  <a:pt x="11972" y="21389"/>
                </a:cubicBezTo>
                <a:cubicBezTo>
                  <a:pt x="12021" y="21299"/>
                  <a:pt x="12049" y="21297"/>
                  <a:pt x="12097" y="21382"/>
                </a:cubicBezTo>
                <a:cubicBezTo>
                  <a:pt x="12147" y="21474"/>
                  <a:pt x="12154" y="21459"/>
                  <a:pt x="12135" y="21301"/>
                </a:cubicBezTo>
                <a:cubicBezTo>
                  <a:pt x="12121" y="21183"/>
                  <a:pt x="12136" y="21087"/>
                  <a:pt x="12174" y="21055"/>
                </a:cubicBezTo>
                <a:cubicBezTo>
                  <a:pt x="12205" y="21029"/>
                  <a:pt x="12222" y="20939"/>
                  <a:pt x="12228" y="20827"/>
                </a:cubicBezTo>
                <a:cubicBezTo>
                  <a:pt x="12204" y="20765"/>
                  <a:pt x="12204" y="20665"/>
                  <a:pt x="12224" y="20554"/>
                </a:cubicBezTo>
                <a:cubicBezTo>
                  <a:pt x="12210" y="20364"/>
                  <a:pt x="12175" y="20175"/>
                  <a:pt x="12123" y="20094"/>
                </a:cubicBezTo>
                <a:cubicBezTo>
                  <a:pt x="12058" y="19993"/>
                  <a:pt x="12042" y="19919"/>
                  <a:pt x="12073" y="19850"/>
                </a:cubicBezTo>
                <a:cubicBezTo>
                  <a:pt x="12134" y="19716"/>
                  <a:pt x="12369" y="19667"/>
                  <a:pt x="12402" y="19783"/>
                </a:cubicBezTo>
                <a:cubicBezTo>
                  <a:pt x="12441" y="19922"/>
                  <a:pt x="12509" y="19895"/>
                  <a:pt x="12509" y="19739"/>
                </a:cubicBezTo>
                <a:cubicBezTo>
                  <a:pt x="12509" y="19664"/>
                  <a:pt x="12529" y="19576"/>
                  <a:pt x="12555" y="19542"/>
                </a:cubicBezTo>
                <a:cubicBezTo>
                  <a:pt x="12616" y="19459"/>
                  <a:pt x="12776" y="19785"/>
                  <a:pt x="12749" y="19938"/>
                </a:cubicBezTo>
                <a:cubicBezTo>
                  <a:pt x="12713" y="20144"/>
                  <a:pt x="12794" y="20165"/>
                  <a:pt x="12874" y="19971"/>
                </a:cubicBezTo>
                <a:cubicBezTo>
                  <a:pt x="12916" y="19869"/>
                  <a:pt x="12970" y="19813"/>
                  <a:pt x="12994" y="19846"/>
                </a:cubicBezTo>
                <a:cubicBezTo>
                  <a:pt x="13018" y="19879"/>
                  <a:pt x="13026" y="19863"/>
                  <a:pt x="13011" y="19812"/>
                </a:cubicBezTo>
                <a:cubicBezTo>
                  <a:pt x="12997" y="19760"/>
                  <a:pt x="13015" y="19623"/>
                  <a:pt x="13052" y="19508"/>
                </a:cubicBezTo>
                <a:cubicBezTo>
                  <a:pt x="13134" y="19250"/>
                  <a:pt x="13311" y="19266"/>
                  <a:pt x="13290" y="19529"/>
                </a:cubicBezTo>
                <a:cubicBezTo>
                  <a:pt x="13275" y="19734"/>
                  <a:pt x="13394" y="20169"/>
                  <a:pt x="13457" y="20136"/>
                </a:cubicBezTo>
                <a:cubicBezTo>
                  <a:pt x="13503" y="20111"/>
                  <a:pt x="13675" y="21102"/>
                  <a:pt x="13643" y="21214"/>
                </a:cubicBezTo>
                <a:cubicBezTo>
                  <a:pt x="13633" y="21251"/>
                  <a:pt x="13645" y="21309"/>
                  <a:pt x="13669" y="21342"/>
                </a:cubicBezTo>
                <a:cubicBezTo>
                  <a:pt x="13694" y="21376"/>
                  <a:pt x="13704" y="21435"/>
                  <a:pt x="13693" y="21475"/>
                </a:cubicBezTo>
                <a:cubicBezTo>
                  <a:pt x="13682" y="21515"/>
                  <a:pt x="13729" y="21546"/>
                  <a:pt x="13798" y="21546"/>
                </a:cubicBezTo>
                <a:cubicBezTo>
                  <a:pt x="13867" y="21546"/>
                  <a:pt x="13915" y="21516"/>
                  <a:pt x="13904" y="21478"/>
                </a:cubicBezTo>
                <a:cubicBezTo>
                  <a:pt x="13876" y="21378"/>
                  <a:pt x="14094" y="21086"/>
                  <a:pt x="14145" y="21156"/>
                </a:cubicBezTo>
                <a:cubicBezTo>
                  <a:pt x="14169" y="21188"/>
                  <a:pt x="14179" y="21287"/>
                  <a:pt x="14166" y="21373"/>
                </a:cubicBezTo>
                <a:cubicBezTo>
                  <a:pt x="14155" y="21452"/>
                  <a:pt x="14161" y="21530"/>
                  <a:pt x="14176" y="21600"/>
                </a:cubicBezTo>
                <a:lnTo>
                  <a:pt x="14534" y="21600"/>
                </a:lnTo>
                <a:cubicBezTo>
                  <a:pt x="14521" y="21577"/>
                  <a:pt x="14503" y="21552"/>
                  <a:pt x="14474" y="21518"/>
                </a:cubicBezTo>
                <a:cubicBezTo>
                  <a:pt x="14342" y="21367"/>
                  <a:pt x="14293" y="21118"/>
                  <a:pt x="14379" y="21045"/>
                </a:cubicBezTo>
                <a:cubicBezTo>
                  <a:pt x="14414" y="21015"/>
                  <a:pt x="14431" y="20950"/>
                  <a:pt x="14417" y="20900"/>
                </a:cubicBezTo>
                <a:cubicBezTo>
                  <a:pt x="14403" y="20849"/>
                  <a:pt x="14432" y="20785"/>
                  <a:pt x="14482" y="20756"/>
                </a:cubicBezTo>
                <a:cubicBezTo>
                  <a:pt x="14552" y="20716"/>
                  <a:pt x="14562" y="20675"/>
                  <a:pt x="14526" y="20580"/>
                </a:cubicBezTo>
                <a:cubicBezTo>
                  <a:pt x="14451" y="20380"/>
                  <a:pt x="14493" y="19922"/>
                  <a:pt x="14585" y="19938"/>
                </a:cubicBezTo>
                <a:cubicBezTo>
                  <a:pt x="14633" y="19947"/>
                  <a:pt x="14656" y="19904"/>
                  <a:pt x="14643" y="19830"/>
                </a:cubicBezTo>
                <a:cubicBezTo>
                  <a:pt x="14631" y="19763"/>
                  <a:pt x="14648" y="19626"/>
                  <a:pt x="14680" y="19525"/>
                </a:cubicBezTo>
                <a:cubicBezTo>
                  <a:pt x="14704" y="19449"/>
                  <a:pt x="14730" y="19403"/>
                  <a:pt x="14781" y="19380"/>
                </a:cubicBezTo>
                <a:cubicBezTo>
                  <a:pt x="14801" y="19337"/>
                  <a:pt x="14818" y="19313"/>
                  <a:pt x="14833" y="19312"/>
                </a:cubicBezTo>
                <a:cubicBezTo>
                  <a:pt x="14846" y="19311"/>
                  <a:pt x="14856" y="19331"/>
                  <a:pt x="14865" y="19361"/>
                </a:cubicBezTo>
                <a:cubicBezTo>
                  <a:pt x="14919" y="19356"/>
                  <a:pt x="14988" y="19357"/>
                  <a:pt x="15085" y="19364"/>
                </a:cubicBezTo>
                <a:lnTo>
                  <a:pt x="15244" y="19375"/>
                </a:lnTo>
                <a:cubicBezTo>
                  <a:pt x="15284" y="19341"/>
                  <a:pt x="15325" y="19339"/>
                  <a:pt x="15351" y="19384"/>
                </a:cubicBezTo>
                <a:lnTo>
                  <a:pt x="15432" y="19389"/>
                </a:lnTo>
                <a:lnTo>
                  <a:pt x="15436" y="18664"/>
                </a:lnTo>
                <a:cubicBezTo>
                  <a:pt x="15438" y="18265"/>
                  <a:pt x="15436" y="17795"/>
                  <a:pt x="15432" y="17621"/>
                </a:cubicBezTo>
                <a:cubicBezTo>
                  <a:pt x="15426" y="17404"/>
                  <a:pt x="15453" y="17247"/>
                  <a:pt x="15516" y="17118"/>
                </a:cubicBezTo>
                <a:cubicBezTo>
                  <a:pt x="15574" y="16999"/>
                  <a:pt x="15594" y="16888"/>
                  <a:pt x="15571" y="16819"/>
                </a:cubicBezTo>
                <a:cubicBezTo>
                  <a:pt x="15513" y="16647"/>
                  <a:pt x="15531" y="16328"/>
                  <a:pt x="15597" y="16359"/>
                </a:cubicBezTo>
                <a:cubicBezTo>
                  <a:pt x="15640" y="16379"/>
                  <a:pt x="15649" y="16321"/>
                  <a:pt x="15630" y="16155"/>
                </a:cubicBezTo>
                <a:cubicBezTo>
                  <a:pt x="15612" y="15998"/>
                  <a:pt x="15631" y="15853"/>
                  <a:pt x="15690" y="15702"/>
                </a:cubicBezTo>
                <a:lnTo>
                  <a:pt x="15775" y="15479"/>
                </a:lnTo>
                <a:lnTo>
                  <a:pt x="15879" y="15756"/>
                </a:lnTo>
                <a:cubicBezTo>
                  <a:pt x="15963" y="15978"/>
                  <a:pt x="15973" y="16063"/>
                  <a:pt x="15934" y="16200"/>
                </a:cubicBezTo>
                <a:cubicBezTo>
                  <a:pt x="15907" y="16294"/>
                  <a:pt x="15895" y="16385"/>
                  <a:pt x="15906" y="16402"/>
                </a:cubicBezTo>
                <a:cubicBezTo>
                  <a:pt x="15917" y="16420"/>
                  <a:pt x="16004" y="16545"/>
                  <a:pt x="16100" y="16680"/>
                </a:cubicBezTo>
                <a:cubicBezTo>
                  <a:pt x="16273" y="16922"/>
                  <a:pt x="16276" y="16923"/>
                  <a:pt x="16273" y="16723"/>
                </a:cubicBezTo>
                <a:cubicBezTo>
                  <a:pt x="16271" y="16596"/>
                  <a:pt x="16294" y="16524"/>
                  <a:pt x="16336" y="16530"/>
                </a:cubicBezTo>
                <a:cubicBezTo>
                  <a:pt x="16374" y="16536"/>
                  <a:pt x="16405" y="16457"/>
                  <a:pt x="16409" y="16342"/>
                </a:cubicBezTo>
                <a:cubicBezTo>
                  <a:pt x="16423" y="15904"/>
                  <a:pt x="16815" y="15448"/>
                  <a:pt x="16916" y="15753"/>
                </a:cubicBezTo>
                <a:cubicBezTo>
                  <a:pt x="16964" y="15896"/>
                  <a:pt x="16971" y="15896"/>
                  <a:pt x="16995" y="15760"/>
                </a:cubicBezTo>
                <a:cubicBezTo>
                  <a:pt x="17013" y="15656"/>
                  <a:pt x="17063" y="15619"/>
                  <a:pt x="17161" y="15640"/>
                </a:cubicBezTo>
                <a:lnTo>
                  <a:pt x="17301" y="15669"/>
                </a:lnTo>
                <a:lnTo>
                  <a:pt x="17313" y="16874"/>
                </a:lnTo>
                <a:cubicBezTo>
                  <a:pt x="17325" y="18045"/>
                  <a:pt x="17335" y="18134"/>
                  <a:pt x="17461" y="18092"/>
                </a:cubicBezTo>
                <a:cubicBezTo>
                  <a:pt x="17478" y="18086"/>
                  <a:pt x="18062" y="18060"/>
                  <a:pt x="18758" y="18033"/>
                </a:cubicBezTo>
                <a:lnTo>
                  <a:pt x="20024" y="17984"/>
                </a:lnTo>
                <a:lnTo>
                  <a:pt x="20044" y="18007"/>
                </a:lnTo>
                <a:cubicBezTo>
                  <a:pt x="20239" y="18008"/>
                  <a:pt x="20406" y="18016"/>
                  <a:pt x="20516" y="18038"/>
                </a:cubicBezTo>
                <a:cubicBezTo>
                  <a:pt x="20543" y="18029"/>
                  <a:pt x="20572" y="18022"/>
                  <a:pt x="20604" y="18014"/>
                </a:cubicBezTo>
                <a:cubicBezTo>
                  <a:pt x="20784" y="17973"/>
                  <a:pt x="20848" y="17921"/>
                  <a:pt x="20852" y="17808"/>
                </a:cubicBezTo>
                <a:cubicBezTo>
                  <a:pt x="20855" y="17724"/>
                  <a:pt x="20865" y="17549"/>
                  <a:pt x="20875" y="17419"/>
                </a:cubicBezTo>
                <a:cubicBezTo>
                  <a:pt x="20884" y="17289"/>
                  <a:pt x="20890" y="17139"/>
                  <a:pt x="20888" y="17087"/>
                </a:cubicBezTo>
                <a:cubicBezTo>
                  <a:pt x="20859" y="16326"/>
                  <a:pt x="20846" y="14821"/>
                  <a:pt x="20866" y="14703"/>
                </a:cubicBezTo>
                <a:cubicBezTo>
                  <a:pt x="20876" y="14647"/>
                  <a:pt x="20886" y="14615"/>
                  <a:pt x="20895" y="14602"/>
                </a:cubicBezTo>
                <a:cubicBezTo>
                  <a:pt x="20887" y="13850"/>
                  <a:pt x="20897" y="12976"/>
                  <a:pt x="20929" y="12932"/>
                </a:cubicBezTo>
                <a:cubicBezTo>
                  <a:pt x="20953" y="12900"/>
                  <a:pt x="21004" y="12981"/>
                  <a:pt x="21043" y="13113"/>
                </a:cubicBezTo>
                <a:cubicBezTo>
                  <a:pt x="21082" y="13244"/>
                  <a:pt x="21140" y="13353"/>
                  <a:pt x="21171" y="13353"/>
                </a:cubicBezTo>
                <a:cubicBezTo>
                  <a:pt x="21202" y="13353"/>
                  <a:pt x="21262" y="13458"/>
                  <a:pt x="21305" y="13586"/>
                </a:cubicBezTo>
                <a:cubicBezTo>
                  <a:pt x="21378" y="13802"/>
                  <a:pt x="21397" y="13813"/>
                  <a:pt x="21556" y="13721"/>
                </a:cubicBezTo>
                <a:cubicBezTo>
                  <a:pt x="21571" y="13712"/>
                  <a:pt x="21584" y="13710"/>
                  <a:pt x="21600" y="13702"/>
                </a:cubicBezTo>
                <a:lnTo>
                  <a:pt x="21600" y="0"/>
                </a:lnTo>
                <a:lnTo>
                  <a:pt x="0" y="0"/>
                </a:lnTo>
                <a:close/>
                <a:moveTo>
                  <a:pt x="5982" y="8455"/>
                </a:moveTo>
                <a:cubicBezTo>
                  <a:pt x="6272" y="8458"/>
                  <a:pt x="6485" y="8481"/>
                  <a:pt x="6501" y="8515"/>
                </a:cubicBezTo>
                <a:cubicBezTo>
                  <a:pt x="6521" y="8560"/>
                  <a:pt x="6637" y="8562"/>
                  <a:pt x="6758" y="8520"/>
                </a:cubicBezTo>
                <a:cubicBezTo>
                  <a:pt x="6879" y="8478"/>
                  <a:pt x="6994" y="8466"/>
                  <a:pt x="7014" y="8493"/>
                </a:cubicBezTo>
                <a:cubicBezTo>
                  <a:pt x="7034" y="8521"/>
                  <a:pt x="7051" y="8774"/>
                  <a:pt x="7051" y="9057"/>
                </a:cubicBezTo>
                <a:lnTo>
                  <a:pt x="7051" y="9572"/>
                </a:lnTo>
                <a:lnTo>
                  <a:pt x="8995" y="9578"/>
                </a:lnTo>
                <a:cubicBezTo>
                  <a:pt x="10065" y="9582"/>
                  <a:pt x="11283" y="9604"/>
                  <a:pt x="11703" y="9631"/>
                </a:cubicBezTo>
                <a:lnTo>
                  <a:pt x="12466" y="9678"/>
                </a:lnTo>
                <a:lnTo>
                  <a:pt x="12472" y="9365"/>
                </a:lnTo>
                <a:cubicBezTo>
                  <a:pt x="12475" y="9193"/>
                  <a:pt x="12480" y="8944"/>
                  <a:pt x="12482" y="8814"/>
                </a:cubicBezTo>
                <a:lnTo>
                  <a:pt x="12487" y="8578"/>
                </a:lnTo>
                <a:lnTo>
                  <a:pt x="13927" y="8578"/>
                </a:lnTo>
                <a:lnTo>
                  <a:pt x="15367" y="8578"/>
                </a:lnTo>
                <a:lnTo>
                  <a:pt x="15367" y="12030"/>
                </a:lnTo>
                <a:lnTo>
                  <a:pt x="15367" y="15479"/>
                </a:lnTo>
                <a:lnTo>
                  <a:pt x="13948" y="15479"/>
                </a:lnTo>
                <a:lnTo>
                  <a:pt x="12530" y="15479"/>
                </a:lnTo>
                <a:lnTo>
                  <a:pt x="12517" y="14890"/>
                </a:lnTo>
                <a:lnTo>
                  <a:pt x="12505" y="14298"/>
                </a:lnTo>
                <a:lnTo>
                  <a:pt x="9779" y="14298"/>
                </a:lnTo>
                <a:lnTo>
                  <a:pt x="7053" y="14298"/>
                </a:lnTo>
                <a:lnTo>
                  <a:pt x="7041" y="15078"/>
                </a:lnTo>
                <a:lnTo>
                  <a:pt x="7029" y="15859"/>
                </a:lnTo>
                <a:lnTo>
                  <a:pt x="5964" y="15884"/>
                </a:lnTo>
                <a:cubicBezTo>
                  <a:pt x="5098" y="15904"/>
                  <a:pt x="4895" y="15885"/>
                  <a:pt x="4877" y="15780"/>
                </a:cubicBezTo>
                <a:cubicBezTo>
                  <a:pt x="4865" y="15710"/>
                  <a:pt x="4860" y="14039"/>
                  <a:pt x="4867" y="12068"/>
                </a:cubicBezTo>
                <a:lnTo>
                  <a:pt x="4880" y="8484"/>
                </a:lnTo>
                <a:lnTo>
                  <a:pt x="5672" y="8458"/>
                </a:lnTo>
                <a:cubicBezTo>
                  <a:pt x="5781" y="8454"/>
                  <a:pt x="5886" y="8454"/>
                  <a:pt x="5982" y="8455"/>
                </a:cubicBezTo>
                <a:close/>
                <a:moveTo>
                  <a:pt x="20675" y="13306"/>
                </a:moveTo>
                <a:lnTo>
                  <a:pt x="20782" y="13306"/>
                </a:lnTo>
                <a:lnTo>
                  <a:pt x="20782" y="15000"/>
                </a:lnTo>
                <a:cubicBezTo>
                  <a:pt x="20782" y="15865"/>
                  <a:pt x="20775" y="16370"/>
                  <a:pt x="20751" y="16598"/>
                </a:cubicBezTo>
                <a:cubicBezTo>
                  <a:pt x="20789" y="16765"/>
                  <a:pt x="20798" y="16949"/>
                  <a:pt x="20792" y="17288"/>
                </a:cubicBezTo>
                <a:lnTo>
                  <a:pt x="20782" y="17843"/>
                </a:lnTo>
                <a:lnTo>
                  <a:pt x="20597" y="17849"/>
                </a:lnTo>
                <a:cubicBezTo>
                  <a:pt x="20570" y="17850"/>
                  <a:pt x="20545" y="17846"/>
                  <a:pt x="20521" y="17840"/>
                </a:cubicBezTo>
                <a:cubicBezTo>
                  <a:pt x="20417" y="17872"/>
                  <a:pt x="20261" y="17898"/>
                  <a:pt x="20046" y="17916"/>
                </a:cubicBezTo>
                <a:cubicBezTo>
                  <a:pt x="19532" y="17959"/>
                  <a:pt x="19475" y="17946"/>
                  <a:pt x="19412" y="17785"/>
                </a:cubicBezTo>
                <a:cubicBezTo>
                  <a:pt x="19374" y="17687"/>
                  <a:pt x="19321" y="17607"/>
                  <a:pt x="19294" y="17607"/>
                </a:cubicBezTo>
                <a:cubicBezTo>
                  <a:pt x="19259" y="17607"/>
                  <a:pt x="19259" y="17640"/>
                  <a:pt x="19294" y="17734"/>
                </a:cubicBezTo>
                <a:cubicBezTo>
                  <a:pt x="19320" y="17803"/>
                  <a:pt x="19329" y="17889"/>
                  <a:pt x="19313" y="17923"/>
                </a:cubicBezTo>
                <a:cubicBezTo>
                  <a:pt x="19270" y="18019"/>
                  <a:pt x="18620" y="17997"/>
                  <a:pt x="18592" y="17899"/>
                </a:cubicBezTo>
                <a:cubicBezTo>
                  <a:pt x="18579" y="17851"/>
                  <a:pt x="18675" y="17699"/>
                  <a:pt x="18805" y="17564"/>
                </a:cubicBezTo>
                <a:cubicBezTo>
                  <a:pt x="18935" y="17428"/>
                  <a:pt x="19042" y="17287"/>
                  <a:pt x="19042" y="17249"/>
                </a:cubicBezTo>
                <a:cubicBezTo>
                  <a:pt x="19042" y="17211"/>
                  <a:pt x="19002" y="17125"/>
                  <a:pt x="18953" y="17058"/>
                </a:cubicBezTo>
                <a:cubicBezTo>
                  <a:pt x="18889" y="16970"/>
                  <a:pt x="18876" y="16902"/>
                  <a:pt x="18907" y="16819"/>
                </a:cubicBezTo>
                <a:cubicBezTo>
                  <a:pt x="18938" y="16736"/>
                  <a:pt x="19174" y="16698"/>
                  <a:pt x="19725" y="16686"/>
                </a:cubicBezTo>
                <a:cubicBezTo>
                  <a:pt x="20097" y="16678"/>
                  <a:pt x="20326" y="16689"/>
                  <a:pt x="20441" y="16728"/>
                </a:cubicBezTo>
                <a:cubicBezTo>
                  <a:pt x="20474" y="16699"/>
                  <a:pt x="20502" y="16686"/>
                  <a:pt x="20549" y="16674"/>
                </a:cubicBezTo>
                <a:cubicBezTo>
                  <a:pt x="20574" y="16667"/>
                  <a:pt x="20583" y="16580"/>
                  <a:pt x="20569" y="16481"/>
                </a:cubicBezTo>
                <a:cubicBezTo>
                  <a:pt x="20549" y="16346"/>
                  <a:pt x="20559" y="16273"/>
                  <a:pt x="20582" y="16256"/>
                </a:cubicBezTo>
                <a:cubicBezTo>
                  <a:pt x="20558" y="16038"/>
                  <a:pt x="20546" y="15729"/>
                  <a:pt x="20546" y="15276"/>
                </a:cubicBezTo>
                <a:lnTo>
                  <a:pt x="20546" y="14393"/>
                </a:lnTo>
                <a:lnTo>
                  <a:pt x="20428" y="14387"/>
                </a:lnTo>
                <a:cubicBezTo>
                  <a:pt x="19329" y="14334"/>
                  <a:pt x="19158" y="14304"/>
                  <a:pt x="19080" y="14148"/>
                </a:cubicBezTo>
                <a:cubicBezTo>
                  <a:pt x="18972" y="13932"/>
                  <a:pt x="19049" y="13711"/>
                  <a:pt x="19208" y="13782"/>
                </a:cubicBezTo>
                <a:cubicBezTo>
                  <a:pt x="19466" y="13898"/>
                  <a:pt x="19668" y="13895"/>
                  <a:pt x="19729" y="13776"/>
                </a:cubicBezTo>
                <a:cubicBezTo>
                  <a:pt x="19781" y="13678"/>
                  <a:pt x="20255" y="13522"/>
                  <a:pt x="20532" y="13512"/>
                </a:cubicBezTo>
                <a:cubicBezTo>
                  <a:pt x="20561" y="13511"/>
                  <a:pt x="20581" y="13464"/>
                  <a:pt x="20576" y="13407"/>
                </a:cubicBezTo>
                <a:cubicBezTo>
                  <a:pt x="20571" y="13351"/>
                  <a:pt x="20616" y="13306"/>
                  <a:pt x="20675" y="13306"/>
                </a:cubicBezTo>
                <a:close/>
                <a:moveTo>
                  <a:pt x="15780" y="13755"/>
                </a:moveTo>
                <a:cubicBezTo>
                  <a:pt x="15783" y="13755"/>
                  <a:pt x="15787" y="13757"/>
                  <a:pt x="15790" y="13759"/>
                </a:cubicBezTo>
                <a:cubicBezTo>
                  <a:pt x="15794" y="13760"/>
                  <a:pt x="15797" y="13761"/>
                  <a:pt x="15800" y="13764"/>
                </a:cubicBezTo>
                <a:cubicBezTo>
                  <a:pt x="15806" y="13769"/>
                  <a:pt x="15813" y="13776"/>
                  <a:pt x="15818" y="13787"/>
                </a:cubicBezTo>
                <a:cubicBezTo>
                  <a:pt x="15822" y="13796"/>
                  <a:pt x="15825" y="13813"/>
                  <a:pt x="15829" y="13835"/>
                </a:cubicBezTo>
                <a:cubicBezTo>
                  <a:pt x="15844" y="13900"/>
                  <a:pt x="15852" y="14006"/>
                  <a:pt x="15854" y="14148"/>
                </a:cubicBezTo>
                <a:cubicBezTo>
                  <a:pt x="15872" y="14514"/>
                  <a:pt x="15872" y="15033"/>
                  <a:pt x="15844" y="15134"/>
                </a:cubicBezTo>
                <a:cubicBezTo>
                  <a:pt x="15804" y="15275"/>
                  <a:pt x="15746" y="15274"/>
                  <a:pt x="15706" y="15132"/>
                </a:cubicBezTo>
                <a:cubicBezTo>
                  <a:pt x="15671" y="15007"/>
                  <a:pt x="15658" y="14648"/>
                  <a:pt x="15665" y="14333"/>
                </a:cubicBezTo>
                <a:cubicBezTo>
                  <a:pt x="15649" y="14044"/>
                  <a:pt x="15660" y="13918"/>
                  <a:pt x="15710" y="13827"/>
                </a:cubicBezTo>
                <a:cubicBezTo>
                  <a:pt x="15712" y="13824"/>
                  <a:pt x="15713" y="13824"/>
                  <a:pt x="15714" y="13821"/>
                </a:cubicBezTo>
                <a:cubicBezTo>
                  <a:pt x="15715" y="13820"/>
                  <a:pt x="15716" y="13816"/>
                  <a:pt x="15717" y="13815"/>
                </a:cubicBezTo>
                <a:cubicBezTo>
                  <a:pt x="15727" y="13796"/>
                  <a:pt x="15737" y="13785"/>
                  <a:pt x="15747" y="13775"/>
                </a:cubicBezTo>
                <a:cubicBezTo>
                  <a:pt x="15750" y="13771"/>
                  <a:pt x="15753" y="13769"/>
                  <a:pt x="15756" y="13767"/>
                </a:cubicBezTo>
                <a:cubicBezTo>
                  <a:pt x="15762" y="13762"/>
                  <a:pt x="15768" y="13757"/>
                  <a:pt x="15774" y="13756"/>
                </a:cubicBezTo>
                <a:cubicBezTo>
                  <a:pt x="15776" y="13756"/>
                  <a:pt x="15778" y="13755"/>
                  <a:pt x="15780" y="13755"/>
                </a:cubicBezTo>
                <a:close/>
                <a:moveTo>
                  <a:pt x="17387" y="15575"/>
                </a:moveTo>
                <a:lnTo>
                  <a:pt x="17516" y="15575"/>
                </a:lnTo>
                <a:cubicBezTo>
                  <a:pt x="17642" y="15575"/>
                  <a:pt x="17645" y="15584"/>
                  <a:pt x="17657" y="16115"/>
                </a:cubicBezTo>
                <a:lnTo>
                  <a:pt x="17671" y="16655"/>
                </a:lnTo>
                <a:lnTo>
                  <a:pt x="18171" y="16683"/>
                </a:lnTo>
                <a:lnTo>
                  <a:pt x="18673" y="16709"/>
                </a:lnTo>
                <a:lnTo>
                  <a:pt x="18701" y="17013"/>
                </a:lnTo>
                <a:cubicBezTo>
                  <a:pt x="18723" y="17244"/>
                  <a:pt x="18710" y="17356"/>
                  <a:pt x="18649" y="17477"/>
                </a:cubicBezTo>
                <a:cubicBezTo>
                  <a:pt x="18605" y="17566"/>
                  <a:pt x="18574" y="17705"/>
                  <a:pt x="18580" y="17788"/>
                </a:cubicBezTo>
                <a:cubicBezTo>
                  <a:pt x="18589" y="17918"/>
                  <a:pt x="18511" y="17942"/>
                  <a:pt x="17998" y="17965"/>
                </a:cubicBezTo>
                <a:cubicBezTo>
                  <a:pt x="17535" y="17986"/>
                  <a:pt x="17402" y="17964"/>
                  <a:pt x="17385" y="17865"/>
                </a:cubicBezTo>
                <a:cubicBezTo>
                  <a:pt x="17372" y="17795"/>
                  <a:pt x="17368" y="17250"/>
                  <a:pt x="17375" y="16655"/>
                </a:cubicBezTo>
                <a:lnTo>
                  <a:pt x="17387" y="15575"/>
                </a:lnTo>
                <a:close/>
                <a:moveTo>
                  <a:pt x="14780" y="15634"/>
                </a:moveTo>
                <a:cubicBezTo>
                  <a:pt x="14841" y="15616"/>
                  <a:pt x="14881" y="15855"/>
                  <a:pt x="14899" y="16343"/>
                </a:cubicBezTo>
                <a:cubicBezTo>
                  <a:pt x="14926" y="17054"/>
                  <a:pt x="14925" y="16958"/>
                  <a:pt x="14915" y="17872"/>
                </a:cubicBezTo>
                <a:cubicBezTo>
                  <a:pt x="14910" y="18304"/>
                  <a:pt x="14916" y="18679"/>
                  <a:pt x="14927" y="18704"/>
                </a:cubicBezTo>
                <a:cubicBezTo>
                  <a:pt x="14939" y="18730"/>
                  <a:pt x="14998" y="18724"/>
                  <a:pt x="15059" y="18690"/>
                </a:cubicBezTo>
                <a:cubicBezTo>
                  <a:pt x="15151" y="18640"/>
                  <a:pt x="15174" y="18557"/>
                  <a:pt x="15198" y="18212"/>
                </a:cubicBezTo>
                <a:cubicBezTo>
                  <a:pt x="15254" y="17390"/>
                  <a:pt x="15399" y="17669"/>
                  <a:pt x="15380" y="18562"/>
                </a:cubicBezTo>
                <a:lnTo>
                  <a:pt x="15367" y="19155"/>
                </a:lnTo>
                <a:lnTo>
                  <a:pt x="15053" y="19168"/>
                </a:lnTo>
                <a:cubicBezTo>
                  <a:pt x="14880" y="19176"/>
                  <a:pt x="14732" y="19156"/>
                  <a:pt x="14723" y="19125"/>
                </a:cubicBezTo>
                <a:cubicBezTo>
                  <a:pt x="14715" y="19094"/>
                  <a:pt x="14705" y="18868"/>
                  <a:pt x="14702" y="18622"/>
                </a:cubicBezTo>
                <a:cubicBezTo>
                  <a:pt x="14694" y="17923"/>
                  <a:pt x="14692" y="17909"/>
                  <a:pt x="14587" y="17865"/>
                </a:cubicBezTo>
                <a:cubicBezTo>
                  <a:pt x="14430" y="17799"/>
                  <a:pt x="13332" y="17844"/>
                  <a:pt x="13299" y="17917"/>
                </a:cubicBezTo>
                <a:cubicBezTo>
                  <a:pt x="13282" y="17954"/>
                  <a:pt x="13241" y="17934"/>
                  <a:pt x="13208" y="17872"/>
                </a:cubicBezTo>
                <a:cubicBezTo>
                  <a:pt x="13162" y="17789"/>
                  <a:pt x="13127" y="17788"/>
                  <a:pt x="13069" y="17868"/>
                </a:cubicBezTo>
                <a:cubicBezTo>
                  <a:pt x="13026" y="17927"/>
                  <a:pt x="12978" y="17945"/>
                  <a:pt x="12961" y="17909"/>
                </a:cubicBezTo>
                <a:cubicBezTo>
                  <a:pt x="12945" y="17874"/>
                  <a:pt x="12778" y="17842"/>
                  <a:pt x="12592" y="17840"/>
                </a:cubicBezTo>
                <a:cubicBezTo>
                  <a:pt x="12384" y="17838"/>
                  <a:pt x="12232" y="17793"/>
                  <a:pt x="12200" y="17723"/>
                </a:cubicBezTo>
                <a:cubicBezTo>
                  <a:pt x="12074" y="17446"/>
                  <a:pt x="12238" y="17405"/>
                  <a:pt x="13446" y="17410"/>
                </a:cubicBezTo>
                <a:cubicBezTo>
                  <a:pt x="14828" y="17415"/>
                  <a:pt x="14696" y="17521"/>
                  <a:pt x="14706" y="16401"/>
                </a:cubicBezTo>
                <a:cubicBezTo>
                  <a:pt x="14709" y="16023"/>
                  <a:pt x="14730" y="15688"/>
                  <a:pt x="14753" y="15657"/>
                </a:cubicBezTo>
                <a:cubicBezTo>
                  <a:pt x="14762" y="15644"/>
                  <a:pt x="14771" y="15636"/>
                  <a:pt x="14780" y="15634"/>
                </a:cubicBezTo>
                <a:close/>
                <a:moveTo>
                  <a:pt x="16619" y="16226"/>
                </a:moveTo>
                <a:cubicBezTo>
                  <a:pt x="16603" y="16227"/>
                  <a:pt x="16592" y="16264"/>
                  <a:pt x="16592" y="16325"/>
                </a:cubicBezTo>
                <a:cubicBezTo>
                  <a:pt x="16592" y="16491"/>
                  <a:pt x="16617" y="16516"/>
                  <a:pt x="16654" y="16385"/>
                </a:cubicBezTo>
                <a:cubicBezTo>
                  <a:pt x="16668" y="16337"/>
                  <a:pt x="16659" y="16270"/>
                  <a:pt x="16635" y="16237"/>
                </a:cubicBezTo>
                <a:cubicBezTo>
                  <a:pt x="16629" y="16229"/>
                  <a:pt x="16624" y="16226"/>
                  <a:pt x="16619" y="16226"/>
                </a:cubicBezTo>
                <a:close/>
                <a:moveTo>
                  <a:pt x="16379" y="18269"/>
                </a:moveTo>
                <a:cubicBezTo>
                  <a:pt x="16354" y="18269"/>
                  <a:pt x="16334" y="18311"/>
                  <a:pt x="16334" y="18363"/>
                </a:cubicBezTo>
                <a:cubicBezTo>
                  <a:pt x="16334" y="18415"/>
                  <a:pt x="16342" y="18459"/>
                  <a:pt x="16353" y="18459"/>
                </a:cubicBezTo>
                <a:cubicBezTo>
                  <a:pt x="16363" y="18459"/>
                  <a:pt x="16384" y="18415"/>
                  <a:pt x="16398" y="18363"/>
                </a:cubicBezTo>
                <a:cubicBezTo>
                  <a:pt x="16413" y="18311"/>
                  <a:pt x="16404" y="18269"/>
                  <a:pt x="16379" y="18269"/>
                </a:cubicBezTo>
                <a:close/>
                <a:moveTo>
                  <a:pt x="16171" y="19735"/>
                </a:moveTo>
                <a:cubicBezTo>
                  <a:pt x="16093" y="19729"/>
                  <a:pt x="15974" y="19879"/>
                  <a:pt x="15962" y="20046"/>
                </a:cubicBezTo>
                <a:cubicBezTo>
                  <a:pt x="15954" y="20161"/>
                  <a:pt x="15958" y="20255"/>
                  <a:pt x="15970" y="20255"/>
                </a:cubicBezTo>
                <a:cubicBezTo>
                  <a:pt x="15988" y="20255"/>
                  <a:pt x="16137" y="20065"/>
                  <a:pt x="16241" y="19911"/>
                </a:cubicBezTo>
                <a:cubicBezTo>
                  <a:pt x="16249" y="19898"/>
                  <a:pt x="16245" y="19847"/>
                  <a:pt x="16231" y="19796"/>
                </a:cubicBezTo>
                <a:cubicBezTo>
                  <a:pt x="16219" y="19755"/>
                  <a:pt x="16197" y="19736"/>
                  <a:pt x="16171" y="19735"/>
                </a:cubicBezTo>
                <a:close/>
                <a:moveTo>
                  <a:pt x="16354" y="20202"/>
                </a:moveTo>
                <a:cubicBezTo>
                  <a:pt x="16335" y="20215"/>
                  <a:pt x="16302" y="20271"/>
                  <a:pt x="16270" y="20349"/>
                </a:cubicBezTo>
                <a:cubicBezTo>
                  <a:pt x="16227" y="20453"/>
                  <a:pt x="16212" y="20539"/>
                  <a:pt x="16236" y="20539"/>
                </a:cubicBezTo>
                <a:cubicBezTo>
                  <a:pt x="16290" y="20539"/>
                  <a:pt x="16397" y="20269"/>
                  <a:pt x="16368" y="20205"/>
                </a:cubicBezTo>
                <a:cubicBezTo>
                  <a:pt x="16365" y="20199"/>
                  <a:pt x="16361" y="20198"/>
                  <a:pt x="16354" y="20202"/>
                </a:cubicBezTo>
                <a:close/>
                <a:moveTo>
                  <a:pt x="12503" y="20701"/>
                </a:moveTo>
                <a:cubicBezTo>
                  <a:pt x="12496" y="20700"/>
                  <a:pt x="12491" y="20716"/>
                  <a:pt x="12488" y="20742"/>
                </a:cubicBezTo>
                <a:cubicBezTo>
                  <a:pt x="12489" y="20747"/>
                  <a:pt x="12489" y="20749"/>
                  <a:pt x="12490" y="20755"/>
                </a:cubicBezTo>
                <a:cubicBezTo>
                  <a:pt x="12506" y="20848"/>
                  <a:pt x="12530" y="20901"/>
                  <a:pt x="12543" y="20872"/>
                </a:cubicBezTo>
                <a:cubicBezTo>
                  <a:pt x="12556" y="20844"/>
                  <a:pt x="12544" y="20774"/>
                  <a:pt x="12517" y="20711"/>
                </a:cubicBezTo>
                <a:cubicBezTo>
                  <a:pt x="12512" y="20705"/>
                  <a:pt x="12507" y="20701"/>
                  <a:pt x="12503" y="20701"/>
                </a:cubicBezTo>
                <a:close/>
                <a:moveTo>
                  <a:pt x="11121" y="21046"/>
                </a:moveTo>
                <a:cubicBezTo>
                  <a:pt x="11133" y="21049"/>
                  <a:pt x="11144" y="21068"/>
                  <a:pt x="11155" y="21105"/>
                </a:cubicBezTo>
                <a:cubicBezTo>
                  <a:pt x="11172" y="21166"/>
                  <a:pt x="11167" y="21259"/>
                  <a:pt x="11143" y="21311"/>
                </a:cubicBezTo>
                <a:cubicBezTo>
                  <a:pt x="11115" y="21375"/>
                  <a:pt x="11090" y="21369"/>
                  <a:pt x="11069" y="21295"/>
                </a:cubicBezTo>
                <a:cubicBezTo>
                  <a:pt x="11052" y="21233"/>
                  <a:pt x="11057" y="21141"/>
                  <a:pt x="11080" y="21089"/>
                </a:cubicBezTo>
                <a:cubicBezTo>
                  <a:pt x="11095" y="21058"/>
                  <a:pt x="11109" y="21043"/>
                  <a:pt x="11121" y="21046"/>
                </a:cubicBezTo>
                <a:close/>
                <a:moveTo>
                  <a:pt x="12230" y="21419"/>
                </a:moveTo>
                <a:cubicBezTo>
                  <a:pt x="12226" y="21417"/>
                  <a:pt x="12222" y="21419"/>
                  <a:pt x="12219" y="21426"/>
                </a:cubicBezTo>
                <a:cubicBezTo>
                  <a:pt x="12208" y="21450"/>
                  <a:pt x="12212" y="21517"/>
                  <a:pt x="12228" y="21572"/>
                </a:cubicBezTo>
                <a:cubicBezTo>
                  <a:pt x="12231" y="21585"/>
                  <a:pt x="12234" y="21590"/>
                  <a:pt x="12238" y="21600"/>
                </a:cubicBezTo>
                <a:lnTo>
                  <a:pt x="12275" y="21600"/>
                </a:lnTo>
                <a:cubicBezTo>
                  <a:pt x="12274" y="21579"/>
                  <a:pt x="12271" y="21557"/>
                  <a:pt x="12266" y="21526"/>
                </a:cubicBezTo>
                <a:cubicBezTo>
                  <a:pt x="12255" y="21466"/>
                  <a:pt x="12241" y="21426"/>
                  <a:pt x="12230" y="21419"/>
                </a:cubicBezTo>
                <a:close/>
              </a:path>
            </a:pathLst>
          </a:custGeom>
          <a:ln w="12700">
            <a:miter lim="400000"/>
          </a:ln>
        </p:spPr>
      </p:pic>
      <p:sp>
        <p:nvSpPr>
          <p:cNvPr id="12"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6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65" name="在SPOOLing系统中，输入井和输出井是位于______上的存储区域。"/>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在SPOOLing系统中，输入井和输出井是位于______上的存储区域。</a:t>
            </a:r>
          </a:p>
        </p:txBody>
      </p:sp>
      <p:sp>
        <p:nvSpPr>
          <p:cNvPr id="176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6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71" name="在SPOOLing系统中，输入井和输出井是位于______上的存储区域。"/>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在SPOOLing系统中，输入井和输出井是位于______上的存储区域。</a:t>
            </a:r>
          </a:p>
        </p:txBody>
      </p:sp>
      <p:sp>
        <p:nvSpPr>
          <p:cNvPr id="17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7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74" name="磁盘"/>
          <p:cNvSpPr/>
          <p:nvPr/>
        </p:nvSpPr>
        <p:spPr>
          <a:xfrm>
            <a:off x="13660701" y="6047405"/>
            <a:ext cx="279378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磁盘</a:t>
            </a:r>
          </a:p>
        </p:txBody>
      </p:sp>
      <p:sp>
        <p:nvSpPr>
          <p:cNvPr id="8"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9" name="总线型I/O系统结构中，CPU与内存之间可以直接进行信息交换，但是不能与设备直接进行信息交换，必须经过______。"/>
          <p:cNvSpPr/>
          <p:nvPr/>
        </p:nvSpPr>
        <p:spPr>
          <a:xfrm>
            <a:off x="2556868" y="5885179"/>
            <a:ext cx="19270264"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总线型I/O系统结构中，CPU与内存之间可以直接进行信息交换，但是不能与设备直接进行信息交换，必须经过______。</a:t>
            </a:r>
          </a:p>
        </p:txBody>
      </p:sp>
      <p:sp>
        <p:nvSpPr>
          <p:cNvPr id="22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21"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78" name="SPOOLing系统中，______用来暂存由输入设备送来的输入数据。"/>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SPOOLing系统中，______用来暂存由输入设备送来的输入数据。</a:t>
            </a:r>
          </a:p>
        </p:txBody>
      </p:sp>
      <p:sp>
        <p:nvSpPr>
          <p:cNvPr id="177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80"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8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84" name="SPOOLing系统中，______用来暂存由输入设备送来的输入数据。"/>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SPOOLing系统中，______用来暂存由输入设备送来的输入数据。</a:t>
            </a:r>
          </a:p>
        </p:txBody>
      </p:sp>
      <p:sp>
        <p:nvSpPr>
          <p:cNvPr id="178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8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87" name="输入缓冲区"/>
          <p:cNvSpPr/>
          <p:nvPr/>
        </p:nvSpPr>
        <p:spPr>
          <a:xfrm>
            <a:off x="6579120" y="5804051"/>
            <a:ext cx="336177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输入缓冲区</a:t>
            </a:r>
          </a:p>
        </p:txBody>
      </p:sp>
      <p:sp>
        <p:nvSpPr>
          <p:cNvPr id="8"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9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9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9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93" name="（1） 提高了I/O速度 (使用了磁盘作为低速设备的大容量缓存)…"/>
          <p:cNvSpPr/>
          <p:nvPr/>
        </p:nvSpPr>
        <p:spPr>
          <a:xfrm>
            <a:off x="1304621" y="5279555"/>
            <a:ext cx="16278541" cy="294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pPr>
            <a:r>
              <a:t>（1）	提高了</a:t>
            </a:r>
            <a:r>
              <a:rPr>
                <a:solidFill>
                  <a:schemeClr val="accent5"/>
                </a:solidFill>
                <a:latin typeface="Helvetica"/>
                <a:ea typeface="Helvetica"/>
                <a:cs typeface="Helvetica"/>
                <a:sym typeface="Helvetica"/>
              </a:rPr>
              <a:t>I/O速度</a:t>
            </a:r>
            <a:r>
              <a:t> (</a:t>
            </a:r>
            <a:r>
              <a:rPr sz="4500"/>
              <a:t>使用了</a:t>
            </a:r>
            <a:r>
              <a:rPr sz="4500">
                <a:latin typeface="Helvetica"/>
                <a:ea typeface="Helvetica"/>
                <a:cs typeface="Helvetica"/>
                <a:sym typeface="Helvetica"/>
              </a:rPr>
              <a:t>磁盘</a:t>
            </a:r>
            <a:r>
              <a:rPr sz="4500"/>
              <a:t>作为低速设备的大容量缓存</a:t>
            </a:r>
            <a:r>
              <a:t>)</a:t>
            </a:r>
          </a:p>
          <a:p>
            <a:pPr algn="l">
              <a:lnSpc>
                <a:spcPct val="110000"/>
              </a:lnSpc>
            </a:pPr>
            <a:r>
              <a:t>（2）	将</a:t>
            </a:r>
            <a:r>
              <a:rPr>
                <a:solidFill>
                  <a:schemeClr val="accent5"/>
                </a:solidFill>
                <a:latin typeface="Helvetica"/>
                <a:ea typeface="Helvetica"/>
                <a:cs typeface="Helvetica"/>
                <a:sym typeface="Helvetica"/>
              </a:rPr>
              <a:t>独占</a:t>
            </a:r>
            <a:r>
              <a:t>设备改造为</a:t>
            </a:r>
            <a:r>
              <a:rPr>
                <a:solidFill>
                  <a:schemeClr val="accent5"/>
                </a:solidFill>
                <a:latin typeface="Helvetica"/>
                <a:ea typeface="Helvetica"/>
                <a:cs typeface="Helvetica"/>
                <a:sym typeface="Helvetica"/>
              </a:rPr>
              <a:t>共享</a:t>
            </a:r>
            <a:r>
              <a:t>设备</a:t>
            </a:r>
          </a:p>
          <a:p>
            <a:pPr algn="l">
              <a:lnSpc>
                <a:spcPct val="110000"/>
              </a:lnSpc>
            </a:pPr>
            <a:r>
              <a:t>（3）	实现了</a:t>
            </a:r>
            <a:r>
              <a:rPr>
                <a:solidFill>
                  <a:schemeClr val="accent5"/>
                </a:solidFill>
                <a:latin typeface="Helvetica"/>
                <a:ea typeface="Helvetica"/>
                <a:cs typeface="Helvetica"/>
                <a:sym typeface="Helvetica"/>
              </a:rPr>
              <a:t>虚拟设备</a:t>
            </a:r>
            <a:r>
              <a:t>功能</a:t>
            </a:r>
          </a:p>
        </p:txBody>
      </p:sp>
      <p:pic>
        <p:nvPicPr>
          <p:cNvPr id="1795"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
        <p:nvSpPr>
          <p:cNvPr id="1796" name="SPOOLing技术"/>
          <p:cNvSpPr/>
          <p:nvPr/>
        </p:nvSpPr>
        <p:spPr>
          <a:xfrm>
            <a:off x="368178" y="548291"/>
            <a:ext cx="5674552" cy="1143001"/>
          </a:xfrm>
          <a:prstGeom prst="roundRect">
            <a:avLst>
              <a:gd name="adj" fmla="val 1666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97" name="SPOOLing的特点"/>
          <p:cNvSpPr/>
          <p:nvPr/>
        </p:nvSpPr>
        <p:spPr>
          <a:xfrm>
            <a:off x="696251" y="2400005"/>
            <a:ext cx="501840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SPOOLing的</a:t>
            </a:r>
            <a:r>
              <a:rPr b="1">
                <a:latin typeface="Helvetica"/>
                <a:ea typeface="Helvetica"/>
                <a:cs typeface="Helvetica"/>
                <a:sym typeface="Helvetica"/>
              </a:rPr>
              <a:t>特点</a:t>
            </a:r>
          </a:p>
        </p:txBody>
      </p:sp>
      <p:sp>
        <p:nvSpPr>
          <p:cNvPr id="11"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0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03" name="SPOOLing系统把一台物理上只能互斥使用的设备变为了从用户眼里看到的共享设备，这说明它实现了（  ）功能。…"/>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SPOOLing系统把一台物理上只能互斥使用的设备变为了从用户眼里看到的共享设备，这说明它实现了（  ）功能。</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A:屏蔽</a:t>
            </a:r>
          </a:p>
          <a:p>
            <a:pPr algn="just">
              <a:lnSpc>
                <a:spcPct val="120000"/>
              </a:lnSpc>
              <a:defRPr sz="4800">
                <a:latin typeface="Lantinghei SC Extralight"/>
                <a:ea typeface="Lantinghei SC Extralight"/>
                <a:cs typeface="Lantinghei SC Extralight"/>
                <a:sym typeface="Lantinghei SC Extralight"/>
              </a:defRPr>
            </a:pPr>
            <a:r>
              <a:t>B:共享</a:t>
            </a:r>
          </a:p>
          <a:p>
            <a:pPr algn="just">
              <a:lnSpc>
                <a:spcPct val="120000"/>
              </a:lnSpc>
              <a:defRPr sz="4800">
                <a:latin typeface="Lantinghei SC Extralight"/>
                <a:ea typeface="Lantinghei SC Extralight"/>
                <a:cs typeface="Lantinghei SC Extralight"/>
                <a:sym typeface="Lantinghei SC Extralight"/>
              </a:defRPr>
            </a:pPr>
            <a:r>
              <a:t>C:虚拟设备</a:t>
            </a:r>
          </a:p>
          <a:p>
            <a:pPr algn="just">
              <a:lnSpc>
                <a:spcPct val="120000"/>
              </a:lnSpc>
              <a:defRPr sz="4800">
                <a:latin typeface="Lantinghei SC Extralight"/>
                <a:ea typeface="Lantinghei SC Extralight"/>
                <a:cs typeface="Lantinghei SC Extralight"/>
                <a:sym typeface="Lantinghei SC Extralight"/>
              </a:defRPr>
            </a:pPr>
            <a:r>
              <a:t>D:互斥</a:t>
            </a:r>
          </a:p>
        </p:txBody>
      </p:sp>
      <p:sp>
        <p:nvSpPr>
          <p:cNvPr id="180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05"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0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09" name="SPOOLing系统把一台物理上只能互斥使用的设备变为了从用户眼里看到的共享设备，这说明它实现了（  ）功能。…"/>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SPOOLing系统把一台物理上只能互斥使用的设备变为了从用户眼里看到的共享设备，这说明它实现了（  ）功能。</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A:屏蔽</a:t>
            </a:r>
          </a:p>
          <a:p>
            <a:pPr algn="just">
              <a:lnSpc>
                <a:spcPct val="120000"/>
              </a:lnSpc>
              <a:defRPr sz="4800">
                <a:latin typeface="Lantinghei SC Extralight"/>
                <a:ea typeface="Lantinghei SC Extralight"/>
                <a:cs typeface="Lantinghei SC Extralight"/>
                <a:sym typeface="Lantinghei SC Extralight"/>
              </a:defRPr>
            </a:pPr>
            <a:r>
              <a:t>B:共享</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C:虚拟设备</a:t>
            </a:r>
          </a:p>
          <a:p>
            <a:pPr algn="just">
              <a:lnSpc>
                <a:spcPct val="120000"/>
              </a:lnSpc>
              <a:defRPr sz="4800">
                <a:latin typeface="Lantinghei SC Extralight"/>
                <a:ea typeface="Lantinghei SC Extralight"/>
                <a:cs typeface="Lantinghei SC Extralight"/>
                <a:sym typeface="Lantinghei SC Extralight"/>
              </a:defRPr>
            </a:pPr>
            <a:r>
              <a:t>D:互斥</a:t>
            </a:r>
          </a:p>
        </p:txBody>
      </p:sp>
      <p:sp>
        <p:nvSpPr>
          <p:cNvPr id="181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1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1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15" name="简述SPOOLing系统的优点。"/>
          <p:cNvSpPr/>
          <p:nvPr/>
        </p:nvSpPr>
        <p:spPr>
          <a:xfrm>
            <a:off x="1516176" y="372764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简述SPOOLing系统的优点。</a:t>
            </a:r>
          </a:p>
        </p:txBody>
      </p:sp>
      <p:sp>
        <p:nvSpPr>
          <p:cNvPr id="18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1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21" name="简述SPOOLing系统的优点。"/>
          <p:cNvSpPr/>
          <p:nvPr/>
        </p:nvSpPr>
        <p:spPr>
          <a:xfrm>
            <a:off x="1516176" y="372764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简述SPOOLing系统的优点。</a:t>
            </a:r>
          </a:p>
        </p:txBody>
      </p:sp>
      <p:sp>
        <p:nvSpPr>
          <p:cNvPr id="182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2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824" name="（1） 提高了I/O速度…"/>
          <p:cNvSpPr/>
          <p:nvPr/>
        </p:nvSpPr>
        <p:spPr>
          <a:xfrm>
            <a:off x="1304621" y="5279555"/>
            <a:ext cx="9561831" cy="294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pPr>
            <a:r>
              <a:t>（1）	提高了</a:t>
            </a:r>
            <a:r>
              <a:rPr>
                <a:latin typeface="Helvetica"/>
                <a:ea typeface="Helvetica"/>
                <a:cs typeface="Helvetica"/>
                <a:sym typeface="Helvetica"/>
              </a:rPr>
              <a:t>I/O速度</a:t>
            </a:r>
          </a:p>
          <a:p>
            <a:pPr algn="l">
              <a:lnSpc>
                <a:spcPct val="110000"/>
              </a:lnSpc>
            </a:pPr>
            <a:r>
              <a:t>（2）	将</a:t>
            </a:r>
            <a:r>
              <a:rPr>
                <a:latin typeface="Helvetica"/>
                <a:ea typeface="Helvetica"/>
                <a:cs typeface="Helvetica"/>
                <a:sym typeface="Helvetica"/>
              </a:rPr>
              <a:t>独占</a:t>
            </a:r>
            <a:r>
              <a:t>设备改造为</a:t>
            </a:r>
            <a:r>
              <a:rPr>
                <a:latin typeface="Helvetica"/>
                <a:ea typeface="Helvetica"/>
                <a:cs typeface="Helvetica"/>
                <a:sym typeface="Helvetica"/>
              </a:rPr>
              <a:t>共享</a:t>
            </a:r>
            <a:r>
              <a:t>设备</a:t>
            </a:r>
          </a:p>
          <a:p>
            <a:pPr algn="l">
              <a:lnSpc>
                <a:spcPct val="110000"/>
              </a:lnSpc>
            </a:pPr>
            <a:r>
              <a:t>（3）	实现了</a:t>
            </a:r>
            <a:r>
              <a:rPr>
                <a:latin typeface="Helvetica"/>
                <a:ea typeface="Helvetica"/>
                <a:cs typeface="Helvetica"/>
                <a:sym typeface="Helvetica"/>
              </a:rPr>
              <a:t>虚拟设备</a:t>
            </a:r>
            <a:r>
              <a:t>功能</a:t>
            </a:r>
          </a:p>
        </p:txBody>
      </p:sp>
      <p:sp>
        <p:nvSpPr>
          <p:cNvPr id="8"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828"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1829"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1830"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183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32"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1833"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1834"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1835" name="设备分配中的数据结构"/>
          <p:cNvSpPr/>
          <p:nvPr/>
        </p:nvSpPr>
        <p:spPr>
          <a:xfrm>
            <a:off x="15678238" y="5386524"/>
            <a:ext cx="6416800"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设备分配中的数据结构</a:t>
            </a:r>
          </a:p>
        </p:txBody>
      </p:sp>
      <p:sp>
        <p:nvSpPr>
          <p:cNvPr id="1836" name="设备分配"/>
          <p:cNvSpPr/>
          <p:nvPr/>
        </p:nvSpPr>
        <p:spPr>
          <a:xfrm>
            <a:off x="15678238" y="6290837"/>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设备分配</a:t>
            </a:r>
          </a:p>
        </p:txBody>
      </p:sp>
      <p:sp>
        <p:nvSpPr>
          <p:cNvPr id="1837" name="线条"/>
          <p:cNvSpPr/>
          <p:nvPr/>
        </p:nvSpPr>
        <p:spPr>
          <a:xfrm flipV="1">
            <a:off x="15389677" y="5685768"/>
            <a:ext cx="1" cy="3122080"/>
          </a:xfrm>
          <a:prstGeom prst="line">
            <a:avLst/>
          </a:prstGeom>
          <a:ln w="38100">
            <a:solidFill>
              <a:srgbClr val="000000"/>
            </a:solidFill>
            <a:miter lim="400000"/>
          </a:ln>
        </p:spPr>
        <p:txBody>
          <a:bodyPr lIns="50800" tIns="50800" rIns="50800" bIns="50800" anchor="ctr"/>
          <a:lstStyle/>
          <a:p>
            <a:pPr>
              <a:defRPr sz="3200"/>
            </a:pPr>
            <a:endParaRPr/>
          </a:p>
        </p:txBody>
      </p:sp>
      <p:sp>
        <p:nvSpPr>
          <p:cNvPr id="1838" name="线条"/>
          <p:cNvSpPr/>
          <p:nvPr/>
        </p:nvSpPr>
        <p:spPr>
          <a:xfrm>
            <a:off x="14853947" y="728296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839" name="设备独立性"/>
          <p:cNvSpPr/>
          <p:nvPr/>
        </p:nvSpPr>
        <p:spPr>
          <a:xfrm>
            <a:off x="15678238" y="7170124"/>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设备独立性</a:t>
            </a:r>
          </a:p>
        </p:txBody>
      </p:sp>
      <p:sp>
        <p:nvSpPr>
          <p:cNvPr id="1840" name="SPOOLing技术"/>
          <p:cNvSpPr/>
          <p:nvPr/>
        </p:nvSpPr>
        <p:spPr>
          <a:xfrm>
            <a:off x="15678238" y="8075854"/>
            <a:ext cx="530547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SPOOLing技术</a:t>
            </a:r>
          </a:p>
        </p:txBody>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622"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extLst>
      <p:ext uri="{BB962C8B-B14F-4D97-AF65-F5344CB8AC3E}">
        <p14:creationId xmlns:p14="http://schemas.microsoft.com/office/powerpoint/2010/main" val="46564074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5" name="总线型I/O系统结构中，CPU与内存之间可以直接进行信息交换，但是不能与设备直接进行信息交换，必须经过______。"/>
          <p:cNvSpPr/>
          <p:nvPr/>
        </p:nvSpPr>
        <p:spPr>
          <a:xfrm>
            <a:off x="2556868" y="5885179"/>
            <a:ext cx="19270264"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总线型I/O系统结构中，CPU与内存之间可以直接进行信息交换，但是不能与设备直接进行信息交换，必须经过______。</a:t>
            </a:r>
          </a:p>
        </p:txBody>
      </p:sp>
      <p:sp>
        <p:nvSpPr>
          <p:cNvPr id="22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27"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228" name="设备控制器"/>
          <p:cNvSpPr/>
          <p:nvPr/>
        </p:nvSpPr>
        <p:spPr>
          <a:xfrm>
            <a:off x="13149660" y="6631452"/>
            <a:ext cx="396835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设备控制器</a:t>
            </a:r>
          </a:p>
        </p:txBody>
      </p:sp>
      <p:sp>
        <p:nvSpPr>
          <p:cNvPr id="8"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2" name="在主机I/O系统中，可能采用四级结构，包括（）…"/>
          <p:cNvSpPr/>
          <p:nvPr/>
        </p:nvSpPr>
        <p:spPr>
          <a:xfrm>
            <a:off x="2556868" y="3873499"/>
            <a:ext cx="19270264"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在主机I/O系统中，可能采用四级结构，包括（）</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A:主机、通道、存储器和设备</a:t>
            </a:r>
          </a:p>
          <a:p>
            <a:pPr algn="l">
              <a:lnSpc>
                <a:spcPct val="120000"/>
              </a:lnSpc>
              <a:defRPr sz="4800">
                <a:latin typeface="Lantinghei SC Extralight"/>
                <a:ea typeface="Lantinghei SC Extralight"/>
                <a:cs typeface="Lantinghei SC Extralight"/>
                <a:sym typeface="Lantinghei SC Extralight"/>
              </a:defRPr>
            </a:pPr>
            <a:r>
              <a:t>B:主机、通道、磁盘和设备</a:t>
            </a:r>
          </a:p>
          <a:p>
            <a:pPr algn="l">
              <a:lnSpc>
                <a:spcPct val="120000"/>
              </a:lnSpc>
              <a:defRPr sz="4800">
                <a:latin typeface="Lantinghei SC Extralight"/>
                <a:ea typeface="Lantinghei SC Extralight"/>
                <a:cs typeface="Lantinghei SC Extralight"/>
                <a:sym typeface="Lantinghei SC Extralight"/>
              </a:defRPr>
            </a:pPr>
            <a:r>
              <a:t>C:主机、通道、控制器和设备</a:t>
            </a:r>
          </a:p>
          <a:p>
            <a:pPr algn="l">
              <a:lnSpc>
                <a:spcPct val="120000"/>
              </a:lnSpc>
              <a:defRPr sz="4800">
                <a:latin typeface="Lantinghei SC Extralight"/>
                <a:ea typeface="Lantinghei SC Extralight"/>
                <a:cs typeface="Lantinghei SC Extralight"/>
                <a:sym typeface="Lantinghei SC Extralight"/>
              </a:defRPr>
            </a:pPr>
            <a:r>
              <a:t>D:驱动、通道、存储器和设备</a:t>
            </a:r>
          </a:p>
        </p:txBody>
      </p:sp>
      <p:sp>
        <p:nvSpPr>
          <p:cNvPr id="23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34"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8" name="在主机I/O系统中，可能采用四级结构，包括（）…"/>
          <p:cNvSpPr/>
          <p:nvPr/>
        </p:nvSpPr>
        <p:spPr>
          <a:xfrm>
            <a:off x="2556868" y="3873499"/>
            <a:ext cx="19270264"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在主机I/O系统中，可能采用四级结构，包括（）</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A:主机、通道、存储器和设备</a:t>
            </a:r>
          </a:p>
          <a:p>
            <a:pPr algn="l">
              <a:lnSpc>
                <a:spcPct val="120000"/>
              </a:lnSpc>
              <a:defRPr sz="4800">
                <a:latin typeface="Lantinghei SC Extralight"/>
                <a:ea typeface="Lantinghei SC Extralight"/>
                <a:cs typeface="Lantinghei SC Extralight"/>
                <a:sym typeface="Lantinghei SC Extralight"/>
              </a:defRPr>
            </a:pPr>
            <a:r>
              <a:t>B:主机、通道、磁盘和设备</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C:主机、通道、控制器和设备</a:t>
            </a:r>
          </a:p>
          <a:p>
            <a:pPr algn="l">
              <a:lnSpc>
                <a:spcPct val="120000"/>
              </a:lnSpc>
              <a:defRPr sz="4800">
                <a:latin typeface="Lantinghei SC Extralight"/>
                <a:ea typeface="Lantinghei SC Extralight"/>
                <a:cs typeface="Lantinghei SC Extralight"/>
                <a:sym typeface="Lantinghei SC Extralight"/>
              </a:defRPr>
            </a:pPr>
            <a:r>
              <a:t>D:驱动、通道、存储器和设备</a:t>
            </a:r>
          </a:p>
        </p:txBody>
      </p:sp>
      <p:sp>
        <p:nvSpPr>
          <p:cNvPr id="23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40"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4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4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4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246" name="6.1.2.0 I/O设备的分类"/>
          <p:cNvSpPr/>
          <p:nvPr/>
        </p:nvSpPr>
        <p:spPr>
          <a:xfrm>
            <a:off x="33917" y="176418"/>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
        <p:nvSpPr>
          <p:cNvPr id="248" name="箭头"/>
          <p:cNvSpPr/>
          <p:nvPr/>
        </p:nvSpPr>
        <p:spPr>
          <a:xfrm>
            <a:off x="6972825" y="5723891"/>
            <a:ext cx="1575308" cy="192566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49" name="I/O系统的结构"/>
          <p:cNvSpPr/>
          <p:nvPr/>
        </p:nvSpPr>
        <p:spPr>
          <a:xfrm>
            <a:off x="719990" y="3635469"/>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250" name="I/O设备的分类"/>
          <p:cNvSpPr/>
          <p:nvPr/>
        </p:nvSpPr>
        <p:spPr>
          <a:xfrm>
            <a:off x="719990" y="6051722"/>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251" name="设备控制器"/>
          <p:cNvSpPr/>
          <p:nvPr/>
        </p:nvSpPr>
        <p:spPr>
          <a:xfrm>
            <a:off x="719990" y="8467975"/>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252" name="I / O通道"/>
          <p:cNvSpPr/>
          <p:nvPr/>
        </p:nvSpPr>
        <p:spPr>
          <a:xfrm>
            <a:off x="719990" y="10884228"/>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 / O通道</a:t>
            </a:r>
          </a:p>
        </p:txBody>
      </p:sp>
      <p:sp>
        <p:nvSpPr>
          <p:cNvPr id="253" name="I/O系统不仅包括各种I/O设备，还包括与设备相连的设备控制器，有些系统还配备了专门用于输入/输出控制的专用计算机，即通道。此外，I/O系统要通过总线与CPU、内存相连。"/>
          <p:cNvSpPr/>
          <p:nvPr/>
        </p:nvSpPr>
        <p:spPr>
          <a:xfrm>
            <a:off x="837450" y="1065695"/>
            <a:ext cx="22887147" cy="18206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4500">
                <a:solidFill>
                  <a:srgbClr val="1F2D3D"/>
                </a:solidFill>
                <a:latin typeface="Helvetica Neue"/>
                <a:ea typeface="Helvetica Neue"/>
                <a:cs typeface="Helvetica Neue"/>
                <a:sym typeface="Helvetica Neue"/>
              </a:defRPr>
            </a:pPr>
            <a:r>
              <a:t>I/O系统不仅包括</a:t>
            </a:r>
            <a:r>
              <a:rPr>
                <a:solidFill>
                  <a:schemeClr val="accent5"/>
                </a:solidFill>
              </a:rPr>
              <a:t>各种I/O设备</a:t>
            </a:r>
            <a:r>
              <a:t>，还包括与设备相连的</a:t>
            </a:r>
            <a:r>
              <a:rPr>
                <a:solidFill>
                  <a:schemeClr val="accent5"/>
                </a:solidFill>
              </a:rPr>
              <a:t>设备控制器</a:t>
            </a:r>
            <a:r>
              <a:t>，有些系统还配备了专门用于</a:t>
            </a:r>
            <a:r>
              <a:rPr u="sng"/>
              <a:t>输入/输出控制的专用计算机</a:t>
            </a:r>
            <a:r>
              <a:t>，即</a:t>
            </a:r>
            <a:r>
              <a:rPr>
                <a:solidFill>
                  <a:schemeClr val="accent5"/>
                </a:solidFill>
              </a:rPr>
              <a:t>通道</a:t>
            </a:r>
            <a:r>
              <a:t>。此外，</a:t>
            </a:r>
            <a:r>
              <a:rPr b="1" u="sng"/>
              <a:t>I/O系统要通过总线与CPU、内存相连</a:t>
            </a:r>
            <a:r>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58"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259" name="I/O设备的分类"/>
          <p:cNvSpPr/>
          <p:nvPr/>
        </p:nvSpPr>
        <p:spPr>
          <a:xfrm>
            <a:off x="677866" y="548055"/>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260" name="按传输速率分类"/>
          <p:cNvSpPr/>
          <p:nvPr/>
        </p:nvSpPr>
        <p:spPr>
          <a:xfrm>
            <a:off x="786633" y="3116577"/>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按传输速率分类</a:t>
            </a:r>
          </a:p>
        </p:txBody>
      </p:sp>
      <p:sp>
        <p:nvSpPr>
          <p:cNvPr id="261" name="按信息交换单位分类"/>
          <p:cNvSpPr/>
          <p:nvPr/>
        </p:nvSpPr>
        <p:spPr>
          <a:xfrm>
            <a:off x="786633" y="6695916"/>
            <a:ext cx="584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按信息交换单位分类</a:t>
            </a:r>
          </a:p>
        </p:txBody>
      </p:sp>
      <p:sp>
        <p:nvSpPr>
          <p:cNvPr id="262" name="按设备的共享属性分类"/>
          <p:cNvSpPr/>
          <p:nvPr/>
        </p:nvSpPr>
        <p:spPr>
          <a:xfrm>
            <a:off x="786633" y="10201064"/>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按设备的共享属性分类</a:t>
            </a:r>
          </a:p>
        </p:txBody>
      </p:sp>
      <p:pic>
        <p:nvPicPr>
          <p:cNvPr id="264" name="屏幕快照 2019-03-06 下午5.20.14.png" descr="屏幕快照 2019-03-06 下午5.20.14.png"/>
          <p:cNvPicPr>
            <a:picLocks noChangeAspect="1"/>
          </p:cNvPicPr>
          <p:nvPr/>
        </p:nvPicPr>
        <p:blipFill>
          <a:blip r:embed="rId4">
            <a:extLst/>
          </a:blip>
          <a:stretch>
            <a:fillRect/>
          </a:stretch>
        </p:blipFill>
        <p:spPr>
          <a:xfrm>
            <a:off x="20286881" y="599314"/>
            <a:ext cx="3467101" cy="1498601"/>
          </a:xfrm>
          <a:prstGeom prst="rect">
            <a:avLst/>
          </a:prstGeom>
          <a:ln w="12700">
            <a:miter lim="400000"/>
          </a:ln>
        </p:spPr>
      </p:pic>
      <p:sp>
        <p:nvSpPr>
          <p:cNvPr id="12" name="6.1.2.0 I/O设备的分类"/>
          <p:cNvSpPr/>
          <p:nvPr/>
        </p:nvSpPr>
        <p:spPr>
          <a:xfrm>
            <a:off x="33917" y="104702"/>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7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71"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272" name="I/O设备的分类"/>
          <p:cNvSpPr/>
          <p:nvPr/>
        </p:nvSpPr>
        <p:spPr>
          <a:xfrm>
            <a:off x="677866" y="548055"/>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273" name="按传输速率分类"/>
          <p:cNvSpPr/>
          <p:nvPr/>
        </p:nvSpPr>
        <p:spPr>
          <a:xfrm>
            <a:off x="786633" y="3116577"/>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按传输速率分类</a:t>
            </a:r>
          </a:p>
        </p:txBody>
      </p:sp>
      <p:sp>
        <p:nvSpPr>
          <p:cNvPr id="274" name="低速设备"/>
          <p:cNvSpPr/>
          <p:nvPr/>
        </p:nvSpPr>
        <p:spPr>
          <a:xfrm>
            <a:off x="6233473" y="187625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低速设备</a:t>
            </a:r>
          </a:p>
        </p:txBody>
      </p:sp>
      <p:sp>
        <p:nvSpPr>
          <p:cNvPr id="275" name="中速设备"/>
          <p:cNvSpPr/>
          <p:nvPr/>
        </p:nvSpPr>
        <p:spPr>
          <a:xfrm>
            <a:off x="6233473" y="312292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中速设备</a:t>
            </a:r>
          </a:p>
        </p:txBody>
      </p:sp>
      <p:sp>
        <p:nvSpPr>
          <p:cNvPr id="276" name="高速设备"/>
          <p:cNvSpPr/>
          <p:nvPr/>
        </p:nvSpPr>
        <p:spPr>
          <a:xfrm>
            <a:off x="6233473" y="436960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高速设备</a:t>
            </a:r>
          </a:p>
        </p:txBody>
      </p:sp>
      <p:sp>
        <p:nvSpPr>
          <p:cNvPr id="277" name="按信息交换单位分类"/>
          <p:cNvSpPr/>
          <p:nvPr/>
        </p:nvSpPr>
        <p:spPr>
          <a:xfrm>
            <a:off x="786633" y="6695916"/>
            <a:ext cx="584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按信息交换单位分类</a:t>
            </a:r>
          </a:p>
        </p:txBody>
      </p:sp>
      <p:sp>
        <p:nvSpPr>
          <p:cNvPr id="278" name="例：鼠标🖱️键盘⌨️"/>
          <p:cNvSpPr/>
          <p:nvPr/>
        </p:nvSpPr>
        <p:spPr>
          <a:xfrm>
            <a:off x="9413298" y="1933646"/>
            <a:ext cx="4686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例：鼠标🖱️键盘⌨️</a:t>
            </a:r>
          </a:p>
        </p:txBody>
      </p:sp>
      <p:sp>
        <p:nvSpPr>
          <p:cNvPr id="279" name="例：打印机🖨️"/>
          <p:cNvSpPr/>
          <p:nvPr/>
        </p:nvSpPr>
        <p:spPr>
          <a:xfrm>
            <a:off x="9385658" y="3258652"/>
            <a:ext cx="3543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例：打印机🖨️</a:t>
            </a:r>
          </a:p>
        </p:txBody>
      </p:sp>
      <p:sp>
        <p:nvSpPr>
          <p:cNvPr id="280" name="例：磁带机、磁盘机、光盘机"/>
          <p:cNvSpPr/>
          <p:nvPr/>
        </p:nvSpPr>
        <p:spPr>
          <a:xfrm>
            <a:off x="9697075" y="4458501"/>
            <a:ext cx="7543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例：磁带机、磁盘机、光盘机</a:t>
            </a:r>
          </a:p>
        </p:txBody>
      </p:sp>
      <p:sp>
        <p:nvSpPr>
          <p:cNvPr id="281" name="按设备的共享属性分类"/>
          <p:cNvSpPr/>
          <p:nvPr/>
        </p:nvSpPr>
        <p:spPr>
          <a:xfrm>
            <a:off x="786633" y="10201064"/>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按设备的共享属性分类</a:t>
            </a:r>
          </a:p>
        </p:txBody>
      </p:sp>
      <p:pic>
        <p:nvPicPr>
          <p:cNvPr id="283" name="屏幕快照 2019-03-06 下午5.20.14.png" descr="屏幕快照 2019-03-06 下午5.20.14.png"/>
          <p:cNvPicPr>
            <a:picLocks noChangeAspect="1"/>
          </p:cNvPicPr>
          <p:nvPr/>
        </p:nvPicPr>
        <p:blipFill>
          <a:blip r:embed="rId4">
            <a:extLst/>
          </a:blip>
          <a:stretch>
            <a:fillRect/>
          </a:stretch>
        </p:blipFill>
        <p:spPr>
          <a:xfrm>
            <a:off x="20286881" y="599314"/>
            <a:ext cx="3467101" cy="1498601"/>
          </a:xfrm>
          <a:prstGeom prst="rect">
            <a:avLst/>
          </a:prstGeom>
          <a:ln w="12700">
            <a:miter lim="400000"/>
          </a:ln>
        </p:spPr>
      </p:pic>
      <p:sp>
        <p:nvSpPr>
          <p:cNvPr id="284" name="线条"/>
          <p:cNvSpPr/>
          <p:nvPr/>
        </p:nvSpPr>
        <p:spPr>
          <a:xfrm flipH="1">
            <a:off x="6057215" y="2048217"/>
            <a:ext cx="1" cy="3140022"/>
          </a:xfrm>
          <a:prstGeom prst="line">
            <a:avLst/>
          </a:prstGeom>
          <a:ln w="38100">
            <a:solidFill>
              <a:srgbClr val="000000"/>
            </a:solidFill>
            <a:miter lim="400000"/>
          </a:ln>
        </p:spPr>
        <p:txBody>
          <a:bodyPr lIns="50800" tIns="50800" rIns="50800" bIns="50800" anchor="ctr"/>
          <a:lstStyle/>
          <a:p>
            <a:pPr>
              <a:defRPr sz="3200"/>
            </a:pPr>
            <a:endParaRPr/>
          </a:p>
        </p:txBody>
      </p:sp>
      <p:sp>
        <p:nvSpPr>
          <p:cNvPr id="285" name="传输速率 几个～几百个字节/秒"/>
          <p:cNvSpPr/>
          <p:nvPr/>
        </p:nvSpPr>
        <p:spPr>
          <a:xfrm>
            <a:off x="14874086" y="2003254"/>
            <a:ext cx="631210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传输速率 几个～几百个字节/秒</a:t>
            </a:r>
          </a:p>
        </p:txBody>
      </p:sp>
      <p:sp>
        <p:nvSpPr>
          <p:cNvPr id="286" name="传输速率 数千个～数万个字节/秒"/>
          <p:cNvSpPr/>
          <p:nvPr/>
        </p:nvSpPr>
        <p:spPr>
          <a:xfrm>
            <a:off x="13701731" y="3258652"/>
            <a:ext cx="676930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传输速率 数千个～数万个字节/秒</a:t>
            </a:r>
          </a:p>
        </p:txBody>
      </p:sp>
      <p:sp>
        <p:nvSpPr>
          <p:cNvPr id="287" name="传输速率 几十万～几兆字节/秒"/>
          <p:cNvSpPr/>
          <p:nvPr/>
        </p:nvSpPr>
        <p:spPr>
          <a:xfrm>
            <a:off x="17561618" y="4514050"/>
            <a:ext cx="631210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传输速率 几十万～几兆字节/秒</a:t>
            </a:r>
          </a:p>
        </p:txBody>
      </p:sp>
      <p:sp>
        <p:nvSpPr>
          <p:cNvPr id="23"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9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94"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295" name="I/O设备的分类"/>
          <p:cNvSpPr/>
          <p:nvPr/>
        </p:nvSpPr>
        <p:spPr>
          <a:xfrm>
            <a:off x="677866" y="548055"/>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296" name="按传输速率分类"/>
          <p:cNvSpPr/>
          <p:nvPr/>
        </p:nvSpPr>
        <p:spPr>
          <a:xfrm>
            <a:off x="786633" y="3116577"/>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按传输速率分类</a:t>
            </a:r>
          </a:p>
        </p:txBody>
      </p:sp>
      <p:sp>
        <p:nvSpPr>
          <p:cNvPr id="297" name="按信息交换单位分类"/>
          <p:cNvSpPr/>
          <p:nvPr/>
        </p:nvSpPr>
        <p:spPr>
          <a:xfrm>
            <a:off x="786633" y="6695916"/>
            <a:ext cx="584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按信息交换单位分类</a:t>
            </a:r>
          </a:p>
        </p:txBody>
      </p:sp>
      <p:sp>
        <p:nvSpPr>
          <p:cNvPr id="298" name="块设备"/>
          <p:cNvSpPr/>
          <p:nvPr/>
        </p:nvSpPr>
        <p:spPr>
          <a:xfrm>
            <a:off x="7276569" y="6078929"/>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块设备</a:t>
            </a:r>
          </a:p>
        </p:txBody>
      </p:sp>
      <p:sp>
        <p:nvSpPr>
          <p:cNvPr id="299" name="字符设备"/>
          <p:cNvSpPr/>
          <p:nvPr/>
        </p:nvSpPr>
        <p:spPr>
          <a:xfrm>
            <a:off x="7276569" y="732560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字符设备</a:t>
            </a:r>
          </a:p>
        </p:txBody>
      </p:sp>
      <p:sp>
        <p:nvSpPr>
          <p:cNvPr id="300" name="例：磁盘"/>
          <p:cNvSpPr/>
          <p:nvPr/>
        </p:nvSpPr>
        <p:spPr>
          <a:xfrm>
            <a:off x="10706100" y="6167829"/>
            <a:ext cx="240030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例：磁盘</a:t>
            </a:r>
          </a:p>
        </p:txBody>
      </p:sp>
      <p:sp>
        <p:nvSpPr>
          <p:cNvPr id="301" name="例：打印机🖨️"/>
          <p:cNvSpPr/>
          <p:nvPr/>
        </p:nvSpPr>
        <p:spPr>
          <a:xfrm>
            <a:off x="10706100" y="7414504"/>
            <a:ext cx="354330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例：打印机🖨️</a:t>
            </a:r>
          </a:p>
        </p:txBody>
      </p:sp>
      <p:sp>
        <p:nvSpPr>
          <p:cNvPr id="302" name="按设备的共享属性分类"/>
          <p:cNvSpPr/>
          <p:nvPr/>
        </p:nvSpPr>
        <p:spPr>
          <a:xfrm>
            <a:off x="786633" y="10201064"/>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按设备的共享属性分类</a:t>
            </a:r>
          </a:p>
        </p:txBody>
      </p:sp>
      <p:pic>
        <p:nvPicPr>
          <p:cNvPr id="304" name="屏幕快照 2019-03-06 下午5.20.14.png" descr="屏幕快照 2019-03-06 下午5.20.14.png"/>
          <p:cNvPicPr>
            <a:picLocks noChangeAspect="1"/>
          </p:cNvPicPr>
          <p:nvPr/>
        </p:nvPicPr>
        <p:blipFill>
          <a:blip r:embed="rId4">
            <a:extLst/>
          </a:blip>
          <a:stretch>
            <a:fillRect/>
          </a:stretch>
        </p:blipFill>
        <p:spPr>
          <a:xfrm>
            <a:off x="20286881" y="599314"/>
            <a:ext cx="3467101" cy="1498601"/>
          </a:xfrm>
          <a:prstGeom prst="rect">
            <a:avLst/>
          </a:prstGeom>
          <a:ln w="12700">
            <a:miter lim="400000"/>
          </a:ln>
        </p:spPr>
      </p:pic>
      <p:sp>
        <p:nvSpPr>
          <p:cNvPr id="305" name="线条"/>
          <p:cNvSpPr/>
          <p:nvPr/>
        </p:nvSpPr>
        <p:spPr>
          <a:xfrm>
            <a:off x="6955776" y="6028922"/>
            <a:ext cx="1" cy="2250399"/>
          </a:xfrm>
          <a:prstGeom prst="line">
            <a:avLst/>
          </a:prstGeom>
          <a:ln w="38100">
            <a:solidFill>
              <a:srgbClr val="000000"/>
            </a:solidFill>
            <a:miter lim="400000"/>
          </a:ln>
        </p:spPr>
        <p:txBody>
          <a:bodyPr lIns="50800" tIns="50800" rIns="50800" bIns="50800" anchor="ctr"/>
          <a:lstStyle/>
          <a:p>
            <a:pPr>
              <a:defRPr sz="3200"/>
            </a:pPr>
            <a:endParaRPr/>
          </a:p>
        </p:txBody>
      </p:sp>
      <p:sp>
        <p:nvSpPr>
          <p:cNvPr id="306" name="数据的存取以数据块为单位"/>
          <p:cNvSpPr/>
          <p:nvPr/>
        </p:nvSpPr>
        <p:spPr>
          <a:xfrm>
            <a:off x="15088130" y="6123379"/>
            <a:ext cx="6972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latin typeface="Helvetica"/>
                <a:ea typeface="Helvetica"/>
                <a:cs typeface="Helvetica"/>
                <a:sym typeface="Helvetica"/>
              </a:defRPr>
            </a:pPr>
            <a:r>
              <a:t>数据的存取以</a:t>
            </a:r>
            <a:r>
              <a:rPr>
                <a:solidFill>
                  <a:schemeClr val="accent5"/>
                </a:solidFill>
              </a:rPr>
              <a:t>数据块为单位</a:t>
            </a:r>
          </a:p>
        </p:txBody>
      </p:sp>
      <p:sp>
        <p:nvSpPr>
          <p:cNvPr id="307" name="传送字节流  不使用块结构"/>
          <p:cNvSpPr/>
          <p:nvPr/>
        </p:nvSpPr>
        <p:spPr>
          <a:xfrm>
            <a:off x="15088130" y="7370054"/>
            <a:ext cx="671836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latin typeface="Helvetica"/>
                <a:ea typeface="Helvetica"/>
                <a:cs typeface="Helvetica"/>
                <a:sym typeface="Helvetica"/>
              </a:defRPr>
            </a:pPr>
            <a:r>
              <a:t>传送</a:t>
            </a:r>
            <a:r>
              <a:rPr>
                <a:solidFill>
                  <a:schemeClr val="accent5"/>
                </a:solidFill>
              </a:rPr>
              <a:t>字节流  </a:t>
            </a:r>
            <a:r>
              <a:t>不使用块结构</a:t>
            </a:r>
          </a:p>
        </p:txBody>
      </p:sp>
      <p:sp>
        <p:nvSpPr>
          <p:cNvPr id="19"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1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14"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315" name="I/O设备的分类"/>
          <p:cNvSpPr/>
          <p:nvPr/>
        </p:nvSpPr>
        <p:spPr>
          <a:xfrm>
            <a:off x="677866" y="548055"/>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316" name="按传输速率分类"/>
          <p:cNvSpPr/>
          <p:nvPr/>
        </p:nvSpPr>
        <p:spPr>
          <a:xfrm>
            <a:off x="786633" y="3116577"/>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按传输速率分类</a:t>
            </a:r>
          </a:p>
        </p:txBody>
      </p:sp>
      <p:sp>
        <p:nvSpPr>
          <p:cNvPr id="317" name="按信息交换单位分类"/>
          <p:cNvSpPr/>
          <p:nvPr/>
        </p:nvSpPr>
        <p:spPr>
          <a:xfrm>
            <a:off x="786633" y="6695916"/>
            <a:ext cx="584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按信息交换单位分类</a:t>
            </a:r>
          </a:p>
        </p:txBody>
      </p:sp>
      <p:sp>
        <p:nvSpPr>
          <p:cNvPr id="318" name="按设备的共享属性分类"/>
          <p:cNvSpPr/>
          <p:nvPr/>
        </p:nvSpPr>
        <p:spPr>
          <a:xfrm>
            <a:off x="786633" y="10201064"/>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按设备的共享属性分类</a:t>
            </a:r>
          </a:p>
        </p:txBody>
      </p:sp>
      <p:sp>
        <p:nvSpPr>
          <p:cNvPr id="319" name="独占设备"/>
          <p:cNvSpPr/>
          <p:nvPr/>
        </p:nvSpPr>
        <p:spPr>
          <a:xfrm>
            <a:off x="8166982" y="903493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独占设备</a:t>
            </a:r>
          </a:p>
        </p:txBody>
      </p:sp>
      <p:sp>
        <p:nvSpPr>
          <p:cNvPr id="320" name="共享设备"/>
          <p:cNvSpPr/>
          <p:nvPr/>
        </p:nvSpPr>
        <p:spPr>
          <a:xfrm>
            <a:off x="8166982" y="1020741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共享设备</a:t>
            </a:r>
          </a:p>
        </p:txBody>
      </p:sp>
      <p:sp>
        <p:nvSpPr>
          <p:cNvPr id="321" name="虚拟设备"/>
          <p:cNvSpPr/>
          <p:nvPr/>
        </p:nvSpPr>
        <p:spPr>
          <a:xfrm>
            <a:off x="8166982" y="1137989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虚拟设备</a:t>
            </a:r>
          </a:p>
        </p:txBody>
      </p:sp>
      <p:sp>
        <p:nvSpPr>
          <p:cNvPr id="322" name="例：打印机🖨️"/>
          <p:cNvSpPr/>
          <p:nvPr/>
        </p:nvSpPr>
        <p:spPr>
          <a:xfrm>
            <a:off x="11494086" y="9034931"/>
            <a:ext cx="3543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例：打印机🖨️</a:t>
            </a:r>
          </a:p>
        </p:txBody>
      </p:sp>
      <p:sp>
        <p:nvSpPr>
          <p:cNvPr id="323" name="例：磁盘"/>
          <p:cNvSpPr/>
          <p:nvPr/>
        </p:nvSpPr>
        <p:spPr>
          <a:xfrm>
            <a:off x="11494086" y="10207414"/>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例：磁盘</a:t>
            </a:r>
          </a:p>
        </p:txBody>
      </p:sp>
      <p:pic>
        <p:nvPicPr>
          <p:cNvPr id="325" name="屏幕快照 2019-03-06 下午5.20.14.png" descr="屏幕快照 2019-03-06 下午5.20.14.png"/>
          <p:cNvPicPr>
            <a:picLocks noChangeAspect="1"/>
          </p:cNvPicPr>
          <p:nvPr/>
        </p:nvPicPr>
        <p:blipFill>
          <a:blip r:embed="rId4">
            <a:extLst/>
          </a:blip>
          <a:stretch>
            <a:fillRect/>
          </a:stretch>
        </p:blipFill>
        <p:spPr>
          <a:xfrm>
            <a:off x="20286881" y="599314"/>
            <a:ext cx="3467101" cy="1498601"/>
          </a:xfrm>
          <a:prstGeom prst="rect">
            <a:avLst/>
          </a:prstGeom>
          <a:ln w="12700">
            <a:miter lim="400000"/>
          </a:ln>
        </p:spPr>
      </p:pic>
      <p:sp>
        <p:nvSpPr>
          <p:cNvPr id="326" name="线条"/>
          <p:cNvSpPr/>
          <p:nvPr/>
        </p:nvSpPr>
        <p:spPr>
          <a:xfrm>
            <a:off x="7718483" y="9270844"/>
            <a:ext cx="1" cy="2863740"/>
          </a:xfrm>
          <a:prstGeom prst="line">
            <a:avLst/>
          </a:prstGeom>
          <a:ln w="38100">
            <a:solidFill>
              <a:srgbClr val="000000"/>
            </a:solidFill>
            <a:miter lim="400000"/>
          </a:ln>
        </p:spPr>
        <p:txBody>
          <a:bodyPr lIns="50800" tIns="50800" rIns="50800" bIns="50800" anchor="ctr"/>
          <a:lstStyle/>
          <a:p>
            <a:pPr>
              <a:defRPr sz="3200"/>
            </a:pPr>
            <a:endParaRPr/>
          </a:p>
        </p:txBody>
      </p:sp>
      <p:sp>
        <p:nvSpPr>
          <p:cNvPr id="327" name="必须作为临界资源以互斥方式访问"/>
          <p:cNvSpPr/>
          <p:nvPr/>
        </p:nvSpPr>
        <p:spPr>
          <a:xfrm>
            <a:off x="15477495" y="9079381"/>
            <a:ext cx="773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000">
                <a:latin typeface="Helvetica"/>
                <a:ea typeface="Helvetica"/>
                <a:cs typeface="Helvetica"/>
                <a:sym typeface="Helvetica"/>
              </a:defRPr>
            </a:pPr>
            <a:r>
              <a:t>必须作为临界资源以</a:t>
            </a:r>
            <a:r>
              <a:rPr>
                <a:solidFill>
                  <a:schemeClr val="accent5"/>
                </a:solidFill>
              </a:rPr>
              <a:t>互斥方式访问</a:t>
            </a:r>
          </a:p>
        </p:txBody>
      </p:sp>
      <p:sp>
        <p:nvSpPr>
          <p:cNvPr id="328" name="允许多个进程共同访问的设备"/>
          <p:cNvSpPr/>
          <p:nvPr/>
        </p:nvSpPr>
        <p:spPr>
          <a:xfrm>
            <a:off x="15477495" y="10251864"/>
            <a:ext cx="6718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000">
                <a:latin typeface="Helvetica"/>
                <a:ea typeface="Helvetica"/>
                <a:cs typeface="Helvetica"/>
                <a:sym typeface="Helvetica"/>
              </a:defRPr>
            </a:pPr>
            <a:r>
              <a:t>允许</a:t>
            </a:r>
            <a:r>
              <a:rPr>
                <a:solidFill>
                  <a:schemeClr val="accent5"/>
                </a:solidFill>
              </a:rPr>
              <a:t>多个进程共同访问</a:t>
            </a:r>
            <a:r>
              <a:t>的设备</a:t>
            </a:r>
          </a:p>
        </p:txBody>
      </p:sp>
      <p:sp>
        <p:nvSpPr>
          <p:cNvPr id="329" name="通过虚拟技术把一台物理设备变成若干逻辑设备"/>
          <p:cNvSpPr/>
          <p:nvPr/>
        </p:nvSpPr>
        <p:spPr>
          <a:xfrm>
            <a:off x="15477495" y="11343701"/>
            <a:ext cx="7734301" cy="13804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90000"/>
              </a:lnSpc>
              <a:defRPr sz="3800">
                <a:latin typeface="Helvetica"/>
                <a:ea typeface="Helvetica"/>
                <a:cs typeface="Helvetica"/>
                <a:sym typeface="Helvetica"/>
              </a:defRPr>
            </a:pPr>
            <a:r>
              <a:t>通过</a:t>
            </a:r>
            <a:r>
              <a:rPr>
                <a:solidFill>
                  <a:schemeClr val="accent5"/>
                </a:solidFill>
              </a:rPr>
              <a:t>虚拟技术</a:t>
            </a:r>
            <a:r>
              <a:t>把</a:t>
            </a:r>
            <a:r>
              <a:rPr>
                <a:solidFill>
                  <a:schemeClr val="accent5"/>
                </a:solidFill>
              </a:rPr>
              <a:t>一台物理</a:t>
            </a:r>
            <a:r>
              <a:t>设备变成</a:t>
            </a:r>
            <a:r>
              <a:rPr>
                <a:solidFill>
                  <a:schemeClr val="accent5"/>
                </a:solidFill>
              </a:rPr>
              <a:t>若干逻辑</a:t>
            </a:r>
            <a:r>
              <a:t>设备</a:t>
            </a:r>
          </a:p>
        </p:txBody>
      </p:sp>
      <p:sp>
        <p:nvSpPr>
          <p:cNvPr id="21"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3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3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36"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337" name="I/O设备的分类"/>
          <p:cNvSpPr/>
          <p:nvPr/>
        </p:nvSpPr>
        <p:spPr>
          <a:xfrm>
            <a:off x="677866" y="548055"/>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338" name="按传输速率分类"/>
          <p:cNvSpPr/>
          <p:nvPr/>
        </p:nvSpPr>
        <p:spPr>
          <a:xfrm>
            <a:off x="786633" y="3116577"/>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按传输速率分类</a:t>
            </a:r>
          </a:p>
        </p:txBody>
      </p:sp>
      <p:sp>
        <p:nvSpPr>
          <p:cNvPr id="339" name="低速设备"/>
          <p:cNvSpPr/>
          <p:nvPr/>
        </p:nvSpPr>
        <p:spPr>
          <a:xfrm>
            <a:off x="6233473" y="187625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低速设备</a:t>
            </a:r>
          </a:p>
        </p:txBody>
      </p:sp>
      <p:sp>
        <p:nvSpPr>
          <p:cNvPr id="340" name="中速设备"/>
          <p:cNvSpPr/>
          <p:nvPr/>
        </p:nvSpPr>
        <p:spPr>
          <a:xfrm>
            <a:off x="6233473" y="3122928"/>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中速设备</a:t>
            </a:r>
          </a:p>
        </p:txBody>
      </p:sp>
      <p:sp>
        <p:nvSpPr>
          <p:cNvPr id="341" name="高速设备"/>
          <p:cNvSpPr/>
          <p:nvPr/>
        </p:nvSpPr>
        <p:spPr>
          <a:xfrm>
            <a:off x="6233473" y="436960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高速设备</a:t>
            </a:r>
          </a:p>
        </p:txBody>
      </p:sp>
      <p:sp>
        <p:nvSpPr>
          <p:cNvPr id="342" name="按信息交换单位分类"/>
          <p:cNvSpPr/>
          <p:nvPr/>
        </p:nvSpPr>
        <p:spPr>
          <a:xfrm>
            <a:off x="786633" y="6695916"/>
            <a:ext cx="584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按信息交换单位分类</a:t>
            </a:r>
          </a:p>
        </p:txBody>
      </p:sp>
      <p:sp>
        <p:nvSpPr>
          <p:cNvPr id="343" name="块设备"/>
          <p:cNvSpPr/>
          <p:nvPr/>
        </p:nvSpPr>
        <p:spPr>
          <a:xfrm>
            <a:off x="7276569" y="6078929"/>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块设备</a:t>
            </a:r>
          </a:p>
        </p:txBody>
      </p:sp>
      <p:sp>
        <p:nvSpPr>
          <p:cNvPr id="344" name="字符设备"/>
          <p:cNvSpPr/>
          <p:nvPr/>
        </p:nvSpPr>
        <p:spPr>
          <a:xfrm>
            <a:off x="7276569" y="732560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字符设备</a:t>
            </a:r>
          </a:p>
        </p:txBody>
      </p:sp>
      <p:sp>
        <p:nvSpPr>
          <p:cNvPr id="345" name="例：鼠标🖱️键盘⌨️"/>
          <p:cNvSpPr/>
          <p:nvPr/>
        </p:nvSpPr>
        <p:spPr>
          <a:xfrm>
            <a:off x="9479151" y="1947939"/>
            <a:ext cx="4686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例：鼠标🖱️键盘⌨️</a:t>
            </a:r>
          </a:p>
        </p:txBody>
      </p:sp>
      <p:sp>
        <p:nvSpPr>
          <p:cNvPr id="346" name="例：打印机🖨️"/>
          <p:cNvSpPr/>
          <p:nvPr/>
        </p:nvSpPr>
        <p:spPr>
          <a:xfrm>
            <a:off x="9450972" y="3209003"/>
            <a:ext cx="3543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例：打印机🖨️</a:t>
            </a:r>
          </a:p>
        </p:txBody>
      </p:sp>
      <p:sp>
        <p:nvSpPr>
          <p:cNvPr id="347" name="例：磁带机、磁盘机、光盘机"/>
          <p:cNvSpPr/>
          <p:nvPr/>
        </p:nvSpPr>
        <p:spPr>
          <a:xfrm>
            <a:off x="9756264" y="4422775"/>
            <a:ext cx="7543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例：磁带机、磁盘机、光盘机</a:t>
            </a:r>
          </a:p>
        </p:txBody>
      </p:sp>
      <p:sp>
        <p:nvSpPr>
          <p:cNvPr id="348" name="例：磁盘"/>
          <p:cNvSpPr/>
          <p:nvPr/>
        </p:nvSpPr>
        <p:spPr>
          <a:xfrm>
            <a:off x="10706100" y="6167829"/>
            <a:ext cx="240030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例：磁盘</a:t>
            </a:r>
          </a:p>
        </p:txBody>
      </p:sp>
      <p:sp>
        <p:nvSpPr>
          <p:cNvPr id="349" name="例：打印机🖨️"/>
          <p:cNvSpPr/>
          <p:nvPr/>
        </p:nvSpPr>
        <p:spPr>
          <a:xfrm>
            <a:off x="10706100" y="7414504"/>
            <a:ext cx="354330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例：打印机🖨️</a:t>
            </a:r>
          </a:p>
        </p:txBody>
      </p:sp>
      <p:sp>
        <p:nvSpPr>
          <p:cNvPr id="350" name="按设备的共享属性分类"/>
          <p:cNvSpPr/>
          <p:nvPr/>
        </p:nvSpPr>
        <p:spPr>
          <a:xfrm>
            <a:off x="786633" y="10201064"/>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按设备的共享属性分类</a:t>
            </a:r>
          </a:p>
        </p:txBody>
      </p:sp>
      <p:sp>
        <p:nvSpPr>
          <p:cNvPr id="351" name="独占设备"/>
          <p:cNvSpPr/>
          <p:nvPr/>
        </p:nvSpPr>
        <p:spPr>
          <a:xfrm>
            <a:off x="8166982" y="903493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独占设备</a:t>
            </a:r>
          </a:p>
        </p:txBody>
      </p:sp>
      <p:sp>
        <p:nvSpPr>
          <p:cNvPr id="352" name="共享设备"/>
          <p:cNvSpPr/>
          <p:nvPr/>
        </p:nvSpPr>
        <p:spPr>
          <a:xfrm>
            <a:off x="8166982" y="1020741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共享设备</a:t>
            </a:r>
          </a:p>
        </p:txBody>
      </p:sp>
      <p:sp>
        <p:nvSpPr>
          <p:cNvPr id="353" name="虚拟设备"/>
          <p:cNvSpPr/>
          <p:nvPr/>
        </p:nvSpPr>
        <p:spPr>
          <a:xfrm>
            <a:off x="8166982" y="1137989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虚拟设备</a:t>
            </a:r>
          </a:p>
        </p:txBody>
      </p:sp>
      <p:sp>
        <p:nvSpPr>
          <p:cNvPr id="354" name="例：打印机🖨️"/>
          <p:cNvSpPr/>
          <p:nvPr/>
        </p:nvSpPr>
        <p:spPr>
          <a:xfrm>
            <a:off x="11494086" y="9034931"/>
            <a:ext cx="3543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例：打印机🖨️</a:t>
            </a:r>
          </a:p>
        </p:txBody>
      </p:sp>
      <p:sp>
        <p:nvSpPr>
          <p:cNvPr id="355" name="例：磁盘"/>
          <p:cNvSpPr/>
          <p:nvPr/>
        </p:nvSpPr>
        <p:spPr>
          <a:xfrm>
            <a:off x="11494086" y="10207414"/>
            <a:ext cx="2400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solidFill>
                  <a:schemeClr val="accent1">
                    <a:hueOff val="47394"/>
                    <a:satOff val="-25753"/>
                    <a:lumOff val="-7544"/>
                  </a:schemeClr>
                </a:solidFill>
                <a:latin typeface="Hannotate SC Regular"/>
                <a:ea typeface="Hannotate SC Regular"/>
                <a:cs typeface="Hannotate SC Regular"/>
                <a:sym typeface="Hannotate SC Regular"/>
              </a:defRPr>
            </a:lvl1pPr>
          </a:lstStyle>
          <a:p>
            <a:r>
              <a:t>例：磁盘</a:t>
            </a:r>
          </a:p>
        </p:txBody>
      </p:sp>
      <p:pic>
        <p:nvPicPr>
          <p:cNvPr id="357" name="屏幕快照 2019-03-06 下午5.20.14.png" descr="屏幕快照 2019-03-06 下午5.20.14.png"/>
          <p:cNvPicPr>
            <a:picLocks noChangeAspect="1"/>
          </p:cNvPicPr>
          <p:nvPr/>
        </p:nvPicPr>
        <p:blipFill>
          <a:blip r:embed="rId4">
            <a:extLst/>
          </a:blip>
          <a:stretch>
            <a:fillRect/>
          </a:stretch>
        </p:blipFill>
        <p:spPr>
          <a:xfrm>
            <a:off x="20286881" y="599314"/>
            <a:ext cx="3467101" cy="1498601"/>
          </a:xfrm>
          <a:prstGeom prst="rect">
            <a:avLst/>
          </a:prstGeom>
          <a:ln w="12700">
            <a:miter lim="400000"/>
          </a:ln>
        </p:spPr>
      </p:pic>
      <p:sp>
        <p:nvSpPr>
          <p:cNvPr id="358" name="线条"/>
          <p:cNvSpPr/>
          <p:nvPr/>
        </p:nvSpPr>
        <p:spPr>
          <a:xfrm flipH="1">
            <a:off x="6057215" y="2048217"/>
            <a:ext cx="1" cy="3140022"/>
          </a:xfrm>
          <a:prstGeom prst="line">
            <a:avLst/>
          </a:prstGeom>
          <a:ln w="38100">
            <a:solidFill>
              <a:srgbClr val="000000"/>
            </a:solidFill>
            <a:miter lim="400000"/>
          </a:ln>
        </p:spPr>
        <p:txBody>
          <a:bodyPr lIns="50800" tIns="50800" rIns="50800" bIns="50800" anchor="ctr"/>
          <a:lstStyle/>
          <a:p>
            <a:pPr>
              <a:defRPr sz="3200"/>
            </a:pPr>
            <a:endParaRPr/>
          </a:p>
        </p:txBody>
      </p:sp>
      <p:sp>
        <p:nvSpPr>
          <p:cNvPr id="359" name="线条"/>
          <p:cNvSpPr/>
          <p:nvPr/>
        </p:nvSpPr>
        <p:spPr>
          <a:xfrm>
            <a:off x="6955776" y="6028922"/>
            <a:ext cx="1" cy="2250399"/>
          </a:xfrm>
          <a:prstGeom prst="line">
            <a:avLst/>
          </a:prstGeom>
          <a:ln w="38100">
            <a:solidFill>
              <a:srgbClr val="000000"/>
            </a:solidFill>
            <a:miter lim="400000"/>
          </a:ln>
        </p:spPr>
        <p:txBody>
          <a:bodyPr lIns="50800" tIns="50800" rIns="50800" bIns="50800" anchor="ctr"/>
          <a:lstStyle/>
          <a:p>
            <a:pPr>
              <a:defRPr sz="3200"/>
            </a:pPr>
            <a:endParaRPr/>
          </a:p>
        </p:txBody>
      </p:sp>
      <p:sp>
        <p:nvSpPr>
          <p:cNvPr id="360" name="线条"/>
          <p:cNvSpPr/>
          <p:nvPr/>
        </p:nvSpPr>
        <p:spPr>
          <a:xfrm>
            <a:off x="7718483" y="9270844"/>
            <a:ext cx="1" cy="2863740"/>
          </a:xfrm>
          <a:prstGeom prst="line">
            <a:avLst/>
          </a:prstGeom>
          <a:ln w="38100">
            <a:solidFill>
              <a:srgbClr val="000000"/>
            </a:solidFill>
            <a:miter lim="400000"/>
          </a:ln>
        </p:spPr>
        <p:txBody>
          <a:bodyPr lIns="50800" tIns="50800" rIns="50800" bIns="50800" anchor="ctr"/>
          <a:lstStyle/>
          <a:p>
            <a:pPr>
              <a:defRPr sz="3200"/>
            </a:pPr>
            <a:endParaRPr/>
          </a:p>
        </p:txBody>
      </p:sp>
      <p:sp>
        <p:nvSpPr>
          <p:cNvPr id="30"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66" name="不同功能的I/O设备种类繁多，可以按照设备的共享属性分类，也可以按信息交换的单位分类，还可以按照______分类。"/>
          <p:cNvSpPr/>
          <p:nvPr/>
        </p:nvSpPr>
        <p:spPr>
          <a:xfrm>
            <a:off x="2462633" y="5885179"/>
            <a:ext cx="19458734"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不同功能的I/O设备种类繁多，可以按照设备的共享属性分类，也可以按信息交换的单位分类，还可以按照______分类。</a:t>
            </a:r>
          </a:p>
        </p:txBody>
      </p:sp>
      <p:sp>
        <p:nvSpPr>
          <p:cNvPr id="36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68"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7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72" name="不同功能的I/O设备种类繁多，可以按照设备的共享属性分类，也可以按信息交换的单位分类，还可以按照______分类。"/>
          <p:cNvSpPr/>
          <p:nvPr/>
        </p:nvSpPr>
        <p:spPr>
          <a:xfrm>
            <a:off x="2462633" y="5885179"/>
            <a:ext cx="19458734"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不同功能的I/O设备种类繁多，可以按照设备的共享属性分类，也可以按信息交换的单位分类，还可以按照______分类。</a:t>
            </a:r>
          </a:p>
        </p:txBody>
      </p:sp>
      <p:sp>
        <p:nvSpPr>
          <p:cNvPr id="37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74"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375" name="传输速率"/>
          <p:cNvSpPr/>
          <p:nvPr/>
        </p:nvSpPr>
        <p:spPr>
          <a:xfrm>
            <a:off x="10790780" y="6728794"/>
            <a:ext cx="416521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传输速率</a:t>
            </a:r>
          </a:p>
        </p:txBody>
      </p:sp>
      <p:sp>
        <p:nvSpPr>
          <p:cNvPr id="8"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7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79" name="设备有多种分类方式，分为块设备和字符设备是依据（）…"/>
          <p:cNvSpPr/>
          <p:nvPr/>
        </p:nvSpPr>
        <p:spPr>
          <a:xfrm>
            <a:off x="2462633" y="3873499"/>
            <a:ext cx="19458734"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设备有多种分类方式，分为块设备和字符设备是依据（）</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A:按传输速率分类</a:t>
            </a:r>
          </a:p>
          <a:p>
            <a:pPr algn="l">
              <a:lnSpc>
                <a:spcPct val="120000"/>
              </a:lnSpc>
              <a:defRPr sz="4800">
                <a:latin typeface="Lantinghei SC Extralight"/>
                <a:ea typeface="Lantinghei SC Extralight"/>
                <a:cs typeface="Lantinghei SC Extralight"/>
                <a:sym typeface="Lantinghei SC Extralight"/>
              </a:defRPr>
            </a:pPr>
            <a:r>
              <a:t>B:按信息交换的单位分类</a:t>
            </a:r>
          </a:p>
          <a:p>
            <a:pPr algn="l">
              <a:lnSpc>
                <a:spcPct val="120000"/>
              </a:lnSpc>
              <a:defRPr sz="4800">
                <a:latin typeface="Lantinghei SC Extralight"/>
                <a:ea typeface="Lantinghei SC Extralight"/>
                <a:cs typeface="Lantinghei SC Extralight"/>
                <a:sym typeface="Lantinghei SC Extralight"/>
              </a:defRPr>
            </a:pPr>
            <a:r>
              <a:t>C:按数据存储单位分类</a:t>
            </a:r>
          </a:p>
          <a:p>
            <a:pPr algn="l">
              <a:lnSpc>
                <a:spcPct val="120000"/>
              </a:lnSpc>
              <a:defRPr sz="4800">
                <a:latin typeface="Lantinghei SC Extralight"/>
                <a:ea typeface="Lantinghei SC Extralight"/>
                <a:cs typeface="Lantinghei SC Extralight"/>
                <a:sym typeface="Lantinghei SC Extralight"/>
              </a:defRPr>
            </a:pPr>
            <a:r>
              <a:t>D:按设备的共享属性分类</a:t>
            </a:r>
          </a:p>
        </p:txBody>
      </p:sp>
      <p:sp>
        <p:nvSpPr>
          <p:cNvPr id="38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81"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85" name="设备有多种分类方式，分为块设备和字符设备是依据（）…"/>
          <p:cNvSpPr/>
          <p:nvPr/>
        </p:nvSpPr>
        <p:spPr>
          <a:xfrm>
            <a:off x="2462633" y="3873499"/>
            <a:ext cx="19458734"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设备有多种分类方式，分为块设备和字符设备是依据（）</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A:按传输速率分类</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B:按信息交换的单位分类</a:t>
            </a:r>
          </a:p>
          <a:p>
            <a:pPr algn="l">
              <a:lnSpc>
                <a:spcPct val="120000"/>
              </a:lnSpc>
              <a:defRPr sz="4800">
                <a:latin typeface="Lantinghei SC Extralight"/>
                <a:ea typeface="Lantinghei SC Extralight"/>
                <a:cs typeface="Lantinghei SC Extralight"/>
                <a:sym typeface="Lantinghei SC Extralight"/>
              </a:defRPr>
            </a:pPr>
            <a:r>
              <a:t>C:按数据存储单位分类</a:t>
            </a:r>
          </a:p>
          <a:p>
            <a:pPr algn="l">
              <a:lnSpc>
                <a:spcPct val="120000"/>
              </a:lnSpc>
              <a:defRPr sz="4800">
                <a:latin typeface="Lantinghei SC Extralight"/>
                <a:ea typeface="Lantinghei SC Extralight"/>
                <a:cs typeface="Lantinghei SC Extralight"/>
                <a:sym typeface="Lantinghei SC Extralight"/>
              </a:defRPr>
            </a:pPr>
            <a:r>
              <a:t>D:按设备的共享属性分类</a:t>
            </a:r>
          </a:p>
        </p:txBody>
      </p:sp>
      <p:sp>
        <p:nvSpPr>
          <p:cNvPr id="38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87"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9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91" name="1610…"/>
          <p:cNvSpPr/>
          <p:nvPr/>
        </p:nvSpPr>
        <p:spPr>
          <a:xfrm>
            <a:off x="5767387" y="5863755"/>
            <a:ext cx="1284922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1610</a:t>
            </a:r>
          </a:p>
          <a:p>
            <a:pPr algn="l">
              <a:defRPr sz="4800">
                <a:latin typeface="Lantinghei SC Extralight"/>
                <a:ea typeface="Lantinghei SC Extralight"/>
                <a:cs typeface="Lantinghei SC Extralight"/>
                <a:sym typeface="Lantinghei SC Extralight"/>
              </a:defRPr>
            </a:pPr>
            <a:r>
              <a:t>可以让几个作业同时使用的设备称为______。</a:t>
            </a:r>
          </a:p>
        </p:txBody>
      </p:sp>
      <p:sp>
        <p:nvSpPr>
          <p:cNvPr id="39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93"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9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97" name="1610…"/>
          <p:cNvSpPr/>
          <p:nvPr/>
        </p:nvSpPr>
        <p:spPr>
          <a:xfrm>
            <a:off x="5767387" y="5863755"/>
            <a:ext cx="1284922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1610</a:t>
            </a:r>
          </a:p>
          <a:p>
            <a:pPr algn="l">
              <a:defRPr sz="4800">
                <a:latin typeface="Lantinghei SC Extralight"/>
                <a:ea typeface="Lantinghei SC Extralight"/>
                <a:cs typeface="Lantinghei SC Extralight"/>
                <a:sym typeface="Lantinghei SC Extralight"/>
              </a:defRPr>
            </a:pPr>
            <a:r>
              <a:t>可以让几个作业同时使用的设备称为______。</a:t>
            </a:r>
          </a:p>
        </p:txBody>
      </p:sp>
      <p:sp>
        <p:nvSpPr>
          <p:cNvPr id="398" name="共享设备"/>
          <p:cNvSpPr/>
          <p:nvPr/>
        </p:nvSpPr>
        <p:spPr>
          <a:xfrm>
            <a:off x="14707120" y="6388099"/>
            <a:ext cx="416521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共享设备</a:t>
            </a:r>
          </a:p>
        </p:txBody>
      </p:sp>
      <p:sp>
        <p:nvSpPr>
          <p:cNvPr id="39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00"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8"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0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04" name="1804…"/>
          <p:cNvSpPr/>
          <p:nvPr/>
        </p:nvSpPr>
        <p:spPr>
          <a:xfrm>
            <a:off x="2462633" y="3370579"/>
            <a:ext cx="19458734" cy="69748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1804</a:t>
            </a:r>
          </a:p>
          <a:p>
            <a:pPr algn="l">
              <a:lnSpc>
                <a:spcPct val="120000"/>
              </a:lnSpc>
              <a:defRPr sz="4800">
                <a:latin typeface="Lantinghei SC Extralight"/>
                <a:ea typeface="Lantinghei SC Extralight"/>
                <a:cs typeface="Lantinghei SC Extralight"/>
                <a:sym typeface="Lantinghei SC Extralight"/>
              </a:defRPr>
            </a:pPr>
            <a:r>
              <a:t>按设备的共享属性分类，可把设备分为独享设备、共享设备和（）</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A:逻辑设备</a:t>
            </a:r>
          </a:p>
          <a:p>
            <a:pPr algn="l">
              <a:lnSpc>
                <a:spcPct val="120000"/>
              </a:lnSpc>
              <a:defRPr sz="4800">
                <a:latin typeface="Lantinghei SC Extralight"/>
                <a:ea typeface="Lantinghei SC Extralight"/>
                <a:cs typeface="Lantinghei SC Extralight"/>
                <a:sym typeface="Lantinghei SC Extralight"/>
              </a:defRPr>
            </a:pPr>
            <a:r>
              <a:t>B:块设备</a:t>
            </a:r>
          </a:p>
          <a:p>
            <a:pPr algn="l">
              <a:lnSpc>
                <a:spcPct val="120000"/>
              </a:lnSpc>
              <a:defRPr sz="4800">
                <a:latin typeface="Lantinghei SC Extralight"/>
                <a:ea typeface="Lantinghei SC Extralight"/>
                <a:cs typeface="Lantinghei SC Extralight"/>
                <a:sym typeface="Lantinghei SC Extralight"/>
              </a:defRPr>
            </a:pPr>
            <a:r>
              <a:t>C:用户设备</a:t>
            </a:r>
          </a:p>
          <a:p>
            <a:pPr algn="l">
              <a:lnSpc>
                <a:spcPct val="120000"/>
              </a:lnSpc>
              <a:defRPr sz="4800">
                <a:latin typeface="Lantinghei SC Extralight"/>
                <a:ea typeface="Lantinghei SC Extralight"/>
                <a:cs typeface="Lantinghei SC Extralight"/>
                <a:sym typeface="Lantinghei SC Extralight"/>
              </a:defRPr>
            </a:pPr>
            <a:r>
              <a:t>D:虚拟设备</a:t>
            </a:r>
          </a:p>
        </p:txBody>
      </p:sp>
      <p:sp>
        <p:nvSpPr>
          <p:cNvPr id="40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06"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0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10" name="1804…"/>
          <p:cNvSpPr/>
          <p:nvPr/>
        </p:nvSpPr>
        <p:spPr>
          <a:xfrm>
            <a:off x="2462633" y="3370579"/>
            <a:ext cx="19458734" cy="69748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1804</a:t>
            </a:r>
          </a:p>
          <a:p>
            <a:pPr algn="l">
              <a:lnSpc>
                <a:spcPct val="120000"/>
              </a:lnSpc>
              <a:defRPr sz="4800">
                <a:latin typeface="Lantinghei SC Extralight"/>
                <a:ea typeface="Lantinghei SC Extralight"/>
                <a:cs typeface="Lantinghei SC Extralight"/>
                <a:sym typeface="Lantinghei SC Extralight"/>
              </a:defRPr>
            </a:pPr>
            <a:r>
              <a:t>按设备的共享属性分类，可把设备分为独享设备、共享设备和（）</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A:逻辑设备</a:t>
            </a:r>
          </a:p>
          <a:p>
            <a:pPr algn="l">
              <a:lnSpc>
                <a:spcPct val="120000"/>
              </a:lnSpc>
              <a:defRPr sz="4800">
                <a:latin typeface="Lantinghei SC Extralight"/>
                <a:ea typeface="Lantinghei SC Extralight"/>
                <a:cs typeface="Lantinghei SC Extralight"/>
                <a:sym typeface="Lantinghei SC Extralight"/>
              </a:defRPr>
            </a:pPr>
            <a:r>
              <a:t>B:块设备</a:t>
            </a:r>
          </a:p>
          <a:p>
            <a:pPr algn="l">
              <a:lnSpc>
                <a:spcPct val="120000"/>
              </a:lnSpc>
              <a:defRPr sz="4800">
                <a:latin typeface="Lantinghei SC Extralight"/>
                <a:ea typeface="Lantinghei SC Extralight"/>
                <a:cs typeface="Lantinghei SC Extralight"/>
                <a:sym typeface="Lantinghei SC Extralight"/>
              </a:defRPr>
            </a:pPr>
            <a:r>
              <a:t>C:用户设备</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D:虚拟设备</a:t>
            </a:r>
          </a:p>
        </p:txBody>
      </p:sp>
      <p:sp>
        <p:nvSpPr>
          <p:cNvPr id="41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12"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2.0 I/O设备的分类"/>
          <p:cNvSpPr/>
          <p:nvPr/>
        </p:nvSpPr>
        <p:spPr>
          <a:xfrm>
            <a:off x="33917" y="-2874"/>
            <a:ext cx="2526333"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6.1.2.0 I/O设备的分类</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1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17"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pic>
        <p:nvPicPr>
          <p:cNvPr id="419" name="屏幕快照 2019-03-06 下午5.20.14.png" descr="屏幕快照 2019-03-06 下午5.20.14.png"/>
          <p:cNvPicPr>
            <a:picLocks noChangeAspect="1"/>
          </p:cNvPicPr>
          <p:nvPr/>
        </p:nvPicPr>
        <p:blipFill>
          <a:blip r:embed="rId2">
            <a:extLst/>
          </a:blip>
          <a:stretch>
            <a:fillRect/>
          </a:stretch>
        </p:blipFill>
        <p:spPr>
          <a:xfrm>
            <a:off x="20286881" y="599314"/>
            <a:ext cx="3467101" cy="1498601"/>
          </a:xfrm>
          <a:prstGeom prst="rect">
            <a:avLst/>
          </a:prstGeom>
          <a:ln w="12700">
            <a:miter lim="400000"/>
          </a:ln>
        </p:spPr>
      </p:pic>
      <p:sp>
        <p:nvSpPr>
          <p:cNvPr id="420" name="箭头"/>
          <p:cNvSpPr/>
          <p:nvPr/>
        </p:nvSpPr>
        <p:spPr>
          <a:xfrm>
            <a:off x="6972825" y="8140144"/>
            <a:ext cx="1575308" cy="1925663"/>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21" name="I/O系统的结构"/>
          <p:cNvSpPr/>
          <p:nvPr/>
        </p:nvSpPr>
        <p:spPr>
          <a:xfrm>
            <a:off x="719990" y="3635469"/>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422" name="I/O设备的分类"/>
          <p:cNvSpPr/>
          <p:nvPr/>
        </p:nvSpPr>
        <p:spPr>
          <a:xfrm>
            <a:off x="719990" y="6051722"/>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423" name="设备控制器"/>
          <p:cNvSpPr/>
          <p:nvPr/>
        </p:nvSpPr>
        <p:spPr>
          <a:xfrm>
            <a:off x="719990" y="8467975"/>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424" name="I/O系统不仅包括各种I/O设备，还包括与设备相连的设备控制器，有些系统还配备了专门用于输入/输出控制的专用计算机，即通道。此外，I/O系统要通过总线与CPU、内存相连。"/>
          <p:cNvSpPr/>
          <p:nvPr/>
        </p:nvSpPr>
        <p:spPr>
          <a:xfrm>
            <a:off x="837450" y="1065695"/>
            <a:ext cx="22887147" cy="18206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4500">
                <a:solidFill>
                  <a:srgbClr val="1F2D3D"/>
                </a:solidFill>
                <a:latin typeface="Helvetica Neue"/>
                <a:ea typeface="Helvetica Neue"/>
                <a:cs typeface="Helvetica Neue"/>
                <a:sym typeface="Helvetica Neue"/>
              </a:defRPr>
            </a:pPr>
            <a:r>
              <a:t>I/O系统不仅包括</a:t>
            </a:r>
            <a:r>
              <a:rPr>
                <a:solidFill>
                  <a:schemeClr val="accent5"/>
                </a:solidFill>
              </a:rPr>
              <a:t>各种I/O设备</a:t>
            </a:r>
            <a:r>
              <a:t>，还包括与设备相连的</a:t>
            </a:r>
            <a:r>
              <a:rPr>
                <a:solidFill>
                  <a:schemeClr val="accent5"/>
                </a:solidFill>
              </a:rPr>
              <a:t>设备控制器</a:t>
            </a:r>
            <a:r>
              <a:t>，有些系统还配备了专门用于</a:t>
            </a:r>
            <a:r>
              <a:rPr u="sng"/>
              <a:t>输入/输出控制的专用计算机</a:t>
            </a:r>
            <a:r>
              <a:t>，即</a:t>
            </a:r>
            <a:r>
              <a:rPr>
                <a:solidFill>
                  <a:schemeClr val="accent5"/>
                </a:solidFill>
              </a:rPr>
              <a:t>通道</a:t>
            </a:r>
            <a:r>
              <a:t>。此外，</a:t>
            </a:r>
            <a:r>
              <a:rPr b="1" u="sng"/>
              <a:t>I/O系统要通过总线与CPU、内存相连</a:t>
            </a:r>
            <a:r>
              <a:t>。</a:t>
            </a:r>
          </a:p>
        </p:txBody>
      </p:sp>
      <p:sp>
        <p:nvSpPr>
          <p:cNvPr id="425" name="I / O通道"/>
          <p:cNvSpPr/>
          <p:nvPr/>
        </p:nvSpPr>
        <p:spPr>
          <a:xfrm>
            <a:off x="719990" y="10884228"/>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 / O通道</a:t>
            </a:r>
          </a:p>
        </p:txBody>
      </p:sp>
      <p:sp>
        <p:nvSpPr>
          <p:cNvPr id="14" name="6.1.2.0 I/O设备的分类"/>
          <p:cNvSpPr/>
          <p:nvPr/>
        </p:nvSpPr>
        <p:spPr>
          <a:xfrm>
            <a:off x="51846" y="63761"/>
            <a:ext cx="162865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6.1.3.0</a:t>
            </a:r>
            <a:r>
              <a:rPr lang="zh-CN" altLang="en-US" sz="1400" dirty="0">
                <a:solidFill>
                  <a:schemeClr val="bg2"/>
                </a:solidFill>
                <a:latin typeface="SimSun" charset="-122"/>
                <a:ea typeface="SimSun" charset="-122"/>
                <a:cs typeface="SimSun" charset="-122"/>
              </a:rPr>
              <a:t>设备控制器</a:t>
            </a:r>
            <a:endParaRPr sz="1400" dirty="0">
              <a:solidFill>
                <a:schemeClr val="bg2"/>
              </a:solidFill>
              <a:latin typeface="SimSun" charset="-122"/>
              <a:ea typeface="SimSun" charset="-122"/>
              <a:cs typeface="SimSun"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2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2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30"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431" name="设备控制器"/>
          <p:cNvSpPr/>
          <p:nvPr/>
        </p:nvSpPr>
        <p:spPr>
          <a:xfrm>
            <a:off x="830549" y="52237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432" name="什么是设备控制器？"/>
          <p:cNvSpPr/>
          <p:nvPr/>
        </p:nvSpPr>
        <p:spPr>
          <a:xfrm>
            <a:off x="540216" y="2113030"/>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什么是设备控制器？</a:t>
            </a:r>
          </a:p>
        </p:txBody>
      </p:sp>
      <p:sp>
        <p:nvSpPr>
          <p:cNvPr id="433" name="1）设备控制器是CPU与I/O设备之间的接口，接收I/O的命令并控制设备完成I/O工作"/>
          <p:cNvSpPr/>
          <p:nvPr/>
        </p:nvSpPr>
        <p:spPr>
          <a:xfrm>
            <a:off x="1045599" y="3424287"/>
            <a:ext cx="2103863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1）设备控制器是</a:t>
            </a:r>
            <a:r>
              <a:rPr>
                <a:solidFill>
                  <a:schemeClr val="accent5"/>
                </a:solidFill>
              </a:rPr>
              <a:t>CPU与I/O设备之间的</a:t>
            </a:r>
            <a:r>
              <a:rPr b="1">
                <a:solidFill>
                  <a:schemeClr val="accent5"/>
                </a:solidFill>
                <a:latin typeface="Helvetica"/>
                <a:ea typeface="Helvetica"/>
                <a:cs typeface="Helvetica"/>
                <a:sym typeface="Helvetica"/>
              </a:rPr>
              <a:t>接口</a:t>
            </a:r>
            <a:r>
              <a:t>，接收I/O的命令并</a:t>
            </a:r>
            <a:r>
              <a:rPr b="1">
                <a:solidFill>
                  <a:schemeClr val="accent5"/>
                </a:solidFill>
                <a:latin typeface="Helvetica"/>
                <a:ea typeface="Helvetica"/>
                <a:cs typeface="Helvetica"/>
                <a:sym typeface="Helvetica"/>
              </a:rPr>
              <a:t>控制设备</a:t>
            </a:r>
            <a:r>
              <a:rPr>
                <a:solidFill>
                  <a:schemeClr val="accent5"/>
                </a:solidFill>
              </a:rPr>
              <a:t>完成I/O工作</a:t>
            </a:r>
          </a:p>
        </p:txBody>
      </p:sp>
      <p:sp>
        <p:nvSpPr>
          <p:cNvPr id="434" name="2）设备控制器是一个可编址设备，连接多个设备时可有多个设备地址"/>
          <p:cNvSpPr/>
          <p:nvPr/>
        </p:nvSpPr>
        <p:spPr>
          <a:xfrm>
            <a:off x="1045599" y="4571045"/>
            <a:ext cx="17577055"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500"/>
            </a:pPr>
            <a:r>
              <a:t>2）设备控制器是一个</a:t>
            </a:r>
            <a:r>
              <a:rPr b="1">
                <a:solidFill>
                  <a:schemeClr val="accent5"/>
                </a:solidFill>
                <a:latin typeface="Helvetica"/>
                <a:ea typeface="Helvetica"/>
                <a:cs typeface="Helvetica"/>
                <a:sym typeface="Helvetica"/>
              </a:rPr>
              <a:t>可编址设备</a:t>
            </a:r>
            <a:r>
              <a:t>，连接多个设备时可有多个设备地址</a:t>
            </a:r>
          </a:p>
        </p:txBody>
      </p:sp>
      <p:sp>
        <p:nvSpPr>
          <p:cNvPr id="435" name="6.1.3.1 什么是设备控制器"/>
          <p:cNvSpPr/>
          <p:nvPr/>
        </p:nvSpPr>
        <p:spPr>
          <a:xfrm>
            <a:off x="33917" y="86773"/>
            <a:ext cx="287258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6.1.3.1 什么是设备控制器</a:t>
            </a:r>
          </a:p>
        </p:txBody>
      </p:sp>
      <p:pic>
        <p:nvPicPr>
          <p:cNvPr id="436" name="屏幕快照 2019-03-06 下午5.20.24.png" descr="屏幕快照 2019-03-06 下午5.20.24.png"/>
          <p:cNvPicPr>
            <a:picLocks noChangeAspect="1"/>
          </p:cNvPicPr>
          <p:nvPr/>
        </p:nvPicPr>
        <p:blipFill>
          <a:blip r:embed="rId4">
            <a:extLst/>
          </a:blip>
          <a:stretch>
            <a:fillRect/>
          </a:stretch>
        </p:blipFill>
        <p:spPr>
          <a:xfrm>
            <a:off x="20442394" y="638270"/>
            <a:ext cx="3390901" cy="1358901"/>
          </a:xfrm>
          <a:prstGeom prst="rect">
            <a:avLst/>
          </a:prstGeom>
          <a:ln w="12700">
            <a:miter lim="400000"/>
          </a:ln>
        </p:spPr>
      </p:pic>
      <p:sp>
        <p:nvSpPr>
          <p:cNvPr id="437" name="磁盘驱动器"/>
          <p:cNvSpPr/>
          <p:nvPr/>
        </p:nvSpPr>
        <p:spPr>
          <a:xfrm>
            <a:off x="11477226" y="5753105"/>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磁盘驱动器</a:t>
            </a:r>
          </a:p>
        </p:txBody>
      </p:sp>
      <p:sp>
        <p:nvSpPr>
          <p:cNvPr id="438" name="CPU"/>
          <p:cNvSpPr/>
          <p:nvPr/>
        </p:nvSpPr>
        <p:spPr>
          <a:xfrm>
            <a:off x="4913566" y="8593445"/>
            <a:ext cx="2260040" cy="179117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CPU</a:t>
            </a:r>
          </a:p>
        </p:txBody>
      </p:sp>
      <p:sp>
        <p:nvSpPr>
          <p:cNvPr id="439" name="存储器"/>
          <p:cNvSpPr/>
          <p:nvPr/>
        </p:nvSpPr>
        <p:spPr>
          <a:xfrm>
            <a:off x="7936221" y="8593445"/>
            <a:ext cx="2260041" cy="179117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存储器</a:t>
            </a:r>
          </a:p>
        </p:txBody>
      </p:sp>
      <p:sp>
        <p:nvSpPr>
          <p:cNvPr id="440" name="磁盘控制器"/>
          <p:cNvSpPr/>
          <p:nvPr/>
        </p:nvSpPr>
        <p:spPr>
          <a:xfrm>
            <a:off x="10958876" y="8638723"/>
            <a:ext cx="3189656" cy="170061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磁盘控制器</a:t>
            </a:r>
          </a:p>
        </p:txBody>
      </p:sp>
      <p:sp>
        <p:nvSpPr>
          <p:cNvPr id="441" name="打印机控制器"/>
          <p:cNvSpPr/>
          <p:nvPr/>
        </p:nvSpPr>
        <p:spPr>
          <a:xfrm>
            <a:off x="14911147" y="8638723"/>
            <a:ext cx="1673464" cy="170061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打印机控制器</a:t>
            </a:r>
          </a:p>
        </p:txBody>
      </p:sp>
      <p:sp>
        <p:nvSpPr>
          <p:cNvPr id="442" name="其他控制器"/>
          <p:cNvSpPr/>
          <p:nvPr/>
        </p:nvSpPr>
        <p:spPr>
          <a:xfrm>
            <a:off x="18066408" y="8638723"/>
            <a:ext cx="2559144" cy="170061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b="1">
                <a:solidFill>
                  <a:srgbClr val="FFFFFF"/>
                </a:solidFill>
                <a:latin typeface="Helvetica"/>
                <a:ea typeface="Helvetica"/>
                <a:cs typeface="Helvetica"/>
                <a:sym typeface="Helvetica"/>
              </a:defRPr>
            </a:lvl1pPr>
          </a:lstStyle>
          <a:p>
            <a:r>
              <a:t>其他控制器</a:t>
            </a:r>
          </a:p>
        </p:txBody>
      </p:sp>
      <p:sp>
        <p:nvSpPr>
          <p:cNvPr id="443" name="椭圆形"/>
          <p:cNvSpPr/>
          <p:nvPr/>
        </p:nvSpPr>
        <p:spPr>
          <a:xfrm>
            <a:off x="11026557" y="6613886"/>
            <a:ext cx="885511" cy="913444"/>
          </a:xfrm>
          <a:prstGeom prst="ellipse">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44" name="椭圆形"/>
          <p:cNvSpPr/>
          <p:nvPr/>
        </p:nvSpPr>
        <p:spPr>
          <a:xfrm>
            <a:off x="13442686" y="6613886"/>
            <a:ext cx="885511" cy="913444"/>
          </a:xfrm>
          <a:prstGeom prst="ellipse">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45" name="线条"/>
          <p:cNvSpPr/>
          <p:nvPr/>
        </p:nvSpPr>
        <p:spPr>
          <a:xfrm>
            <a:off x="11794445" y="7408330"/>
            <a:ext cx="864119" cy="1256306"/>
          </a:xfrm>
          <a:prstGeom prst="line">
            <a:avLst/>
          </a:prstGeom>
          <a:ln w="25400">
            <a:solidFill>
              <a:srgbClr val="000000"/>
            </a:solidFill>
            <a:miter lim="400000"/>
          </a:ln>
        </p:spPr>
        <p:txBody>
          <a:bodyPr lIns="50800" tIns="50800" rIns="50800" bIns="50800" anchor="ctr"/>
          <a:lstStyle/>
          <a:p>
            <a:pPr>
              <a:defRPr sz="3200"/>
            </a:pPr>
            <a:endParaRPr/>
          </a:p>
        </p:txBody>
      </p:sp>
      <p:sp>
        <p:nvSpPr>
          <p:cNvPr id="446" name="线条"/>
          <p:cNvSpPr/>
          <p:nvPr/>
        </p:nvSpPr>
        <p:spPr>
          <a:xfrm flipH="1">
            <a:off x="12696334" y="7405805"/>
            <a:ext cx="863961" cy="1261356"/>
          </a:xfrm>
          <a:prstGeom prst="line">
            <a:avLst/>
          </a:prstGeom>
          <a:ln w="25400">
            <a:solidFill>
              <a:srgbClr val="000000"/>
            </a:solidFill>
            <a:miter lim="400000"/>
          </a:ln>
        </p:spPr>
        <p:txBody>
          <a:bodyPr lIns="50800" tIns="50800" rIns="50800" bIns="50800" anchor="ctr"/>
          <a:lstStyle/>
          <a:p>
            <a:pPr>
              <a:defRPr sz="3200"/>
            </a:pPr>
            <a:endParaRPr/>
          </a:p>
        </p:txBody>
      </p:sp>
      <p:sp>
        <p:nvSpPr>
          <p:cNvPr id="447" name="矩形"/>
          <p:cNvSpPr/>
          <p:nvPr/>
        </p:nvSpPr>
        <p:spPr>
          <a:xfrm>
            <a:off x="15305124" y="6542984"/>
            <a:ext cx="885511" cy="913443"/>
          </a:xfrm>
          <a:prstGeom prst="rect">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48" name="线条"/>
          <p:cNvSpPr/>
          <p:nvPr/>
        </p:nvSpPr>
        <p:spPr>
          <a:xfrm>
            <a:off x="15760578" y="7447783"/>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449" name="打印机"/>
          <p:cNvSpPr/>
          <p:nvPr/>
        </p:nvSpPr>
        <p:spPr>
          <a:xfrm>
            <a:off x="15128600" y="5753105"/>
            <a:ext cx="1485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打印机</a:t>
            </a:r>
          </a:p>
        </p:txBody>
      </p:sp>
      <p:sp>
        <p:nvSpPr>
          <p:cNvPr id="450" name="线条"/>
          <p:cNvSpPr/>
          <p:nvPr/>
        </p:nvSpPr>
        <p:spPr>
          <a:xfrm>
            <a:off x="6043585" y="10369891"/>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451" name="线条"/>
          <p:cNvSpPr/>
          <p:nvPr/>
        </p:nvSpPr>
        <p:spPr>
          <a:xfrm>
            <a:off x="12739233" y="10369891"/>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452" name="线条"/>
          <p:cNvSpPr/>
          <p:nvPr/>
        </p:nvSpPr>
        <p:spPr>
          <a:xfrm>
            <a:off x="15760578" y="10369891"/>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453" name="线条"/>
          <p:cNvSpPr/>
          <p:nvPr/>
        </p:nvSpPr>
        <p:spPr>
          <a:xfrm>
            <a:off x="19345980" y="10369891"/>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454" name="线条"/>
          <p:cNvSpPr/>
          <p:nvPr/>
        </p:nvSpPr>
        <p:spPr>
          <a:xfrm>
            <a:off x="6025931" y="11525407"/>
            <a:ext cx="13302890" cy="1"/>
          </a:xfrm>
          <a:prstGeom prst="line">
            <a:avLst/>
          </a:prstGeom>
          <a:ln w="25400">
            <a:solidFill>
              <a:srgbClr val="000000"/>
            </a:solidFill>
            <a:miter lim="400000"/>
          </a:ln>
        </p:spPr>
        <p:txBody>
          <a:bodyPr lIns="50800" tIns="50800" rIns="50800" bIns="50800" anchor="ctr"/>
          <a:lstStyle/>
          <a:p>
            <a:pPr>
              <a:defRPr sz="3200"/>
            </a:pPr>
            <a:endParaRPr/>
          </a:p>
        </p:txBody>
      </p:sp>
      <p:sp>
        <p:nvSpPr>
          <p:cNvPr id="455" name="总线型I/O系统结构"/>
          <p:cNvSpPr/>
          <p:nvPr/>
        </p:nvSpPr>
        <p:spPr>
          <a:xfrm>
            <a:off x="10591402" y="11826597"/>
            <a:ext cx="392460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总线型I/O系统结构</a:t>
            </a:r>
          </a:p>
        </p:txBody>
      </p:sp>
      <p:sp>
        <p:nvSpPr>
          <p:cNvPr id="456" name="线条"/>
          <p:cNvSpPr/>
          <p:nvPr/>
        </p:nvSpPr>
        <p:spPr>
          <a:xfrm>
            <a:off x="9075083" y="10358888"/>
            <a:ext cx="1" cy="1137662"/>
          </a:xfrm>
          <a:prstGeom prst="line">
            <a:avLst/>
          </a:prstGeom>
          <a:ln w="25400">
            <a:solidFill>
              <a:srgbClr val="000000"/>
            </a:solidFill>
            <a:miter lim="400000"/>
          </a:ln>
        </p:spPr>
        <p:txBody>
          <a:bodyPr lIns="50800" tIns="50800" rIns="50800" bIns="50800" anchor="ctr"/>
          <a:lstStyle/>
          <a:p>
            <a:pPr>
              <a:defRPr sz="3200"/>
            </a:pPr>
            <a:endParaRPr/>
          </a:p>
        </p:txBody>
      </p:sp>
      <p:sp>
        <p:nvSpPr>
          <p:cNvPr id="457" name="…"/>
          <p:cNvSpPr/>
          <p:nvPr/>
        </p:nvSpPr>
        <p:spPr>
          <a:xfrm>
            <a:off x="16973456" y="9165179"/>
            <a:ext cx="5715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t>
            </a:r>
          </a:p>
        </p:txBody>
      </p:sp>
      <p:pic>
        <p:nvPicPr>
          <p:cNvPr id="458" name="圆角矩形" descr="圆角矩形"/>
          <p:cNvPicPr>
            <a:picLocks/>
          </p:cNvPicPr>
          <p:nvPr/>
        </p:nvPicPr>
        <p:blipFill>
          <a:blip r:embed="rId6">
            <a:extLst/>
          </a:blip>
          <a:stretch>
            <a:fillRect/>
          </a:stretch>
        </p:blipFill>
        <p:spPr>
          <a:xfrm>
            <a:off x="10596791" y="8288156"/>
            <a:ext cx="10549519" cy="246372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WechatIMG1178.jpeg" descr="WechatIMG1178.jpeg"/>
          <p:cNvPicPr>
            <a:picLocks noChangeAspect="1"/>
          </p:cNvPicPr>
          <p:nvPr/>
        </p:nvPicPr>
        <p:blipFill>
          <a:blip r:embed="rId2">
            <a:extLst/>
          </a:blip>
          <a:srcRect l="3300" t="3374" r="4871" b="3374"/>
          <a:stretch>
            <a:fillRect/>
          </a:stretch>
        </p:blipFill>
        <p:spPr>
          <a:xfrm>
            <a:off x="10692092" y="2740439"/>
            <a:ext cx="12920753" cy="7252458"/>
          </a:xfrm>
          <a:prstGeom prst="rect">
            <a:avLst/>
          </a:prstGeom>
          <a:ln w="12700">
            <a:miter lim="400000"/>
          </a:ln>
        </p:spPr>
      </p:pic>
      <p:sp>
        <p:nvSpPr>
          <p:cNvPr id="4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6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67"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468" name="设备控制器"/>
          <p:cNvSpPr/>
          <p:nvPr/>
        </p:nvSpPr>
        <p:spPr>
          <a:xfrm>
            <a:off x="830549" y="52237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469" name="1）设备控制器与处理机的接口：…"/>
          <p:cNvSpPr/>
          <p:nvPr/>
        </p:nvSpPr>
        <p:spPr>
          <a:xfrm>
            <a:off x="801401" y="3424287"/>
            <a:ext cx="8026757" cy="160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200"/>
            </a:pPr>
            <a:r>
              <a:t>1）</a:t>
            </a:r>
            <a:r>
              <a:rPr b="1">
                <a:latin typeface="Helvetica"/>
                <a:ea typeface="Helvetica"/>
                <a:cs typeface="Helvetica"/>
                <a:sym typeface="Helvetica"/>
              </a:rPr>
              <a:t>设备控制器</a:t>
            </a:r>
            <a:r>
              <a:rPr b="1">
                <a:solidFill>
                  <a:schemeClr val="accent5"/>
                </a:solidFill>
                <a:latin typeface="Helvetica"/>
                <a:ea typeface="Helvetica"/>
                <a:cs typeface="Helvetica"/>
                <a:sym typeface="Helvetica"/>
              </a:rPr>
              <a:t>与处理机的接口</a:t>
            </a:r>
            <a:r>
              <a:t>：</a:t>
            </a:r>
          </a:p>
          <a:p>
            <a:pPr algn="just">
              <a:defRPr sz="4200"/>
            </a:pPr>
            <a:r>
              <a:t>数据线、控制线、地址线</a:t>
            </a:r>
          </a:p>
        </p:txBody>
      </p:sp>
      <p:sp>
        <p:nvSpPr>
          <p:cNvPr id="470" name="2）设备控制器与设备的接口：…"/>
          <p:cNvSpPr/>
          <p:nvPr/>
        </p:nvSpPr>
        <p:spPr>
          <a:xfrm>
            <a:off x="801401" y="6405886"/>
            <a:ext cx="9478672" cy="1600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200"/>
            </a:pPr>
            <a:r>
              <a:t>2）</a:t>
            </a:r>
            <a:r>
              <a:rPr b="1">
                <a:latin typeface="Helvetica"/>
                <a:ea typeface="Helvetica"/>
                <a:cs typeface="Helvetica"/>
                <a:sym typeface="Helvetica"/>
              </a:rPr>
              <a:t>设备控制器</a:t>
            </a:r>
            <a:r>
              <a:rPr b="1">
                <a:solidFill>
                  <a:schemeClr val="accent5"/>
                </a:solidFill>
                <a:latin typeface="Helvetica"/>
                <a:ea typeface="Helvetica"/>
                <a:cs typeface="Helvetica"/>
                <a:sym typeface="Helvetica"/>
              </a:rPr>
              <a:t>与设备的接口</a:t>
            </a:r>
            <a:r>
              <a:t>：</a:t>
            </a:r>
          </a:p>
          <a:p>
            <a:pPr algn="just">
              <a:defRPr sz="4200"/>
            </a:pPr>
            <a:r>
              <a:t>接口中3类信号为数据、状态、控制信号</a:t>
            </a:r>
          </a:p>
        </p:txBody>
      </p:sp>
      <p:sp>
        <p:nvSpPr>
          <p:cNvPr id="471" name="3）I/O逻辑：…"/>
          <p:cNvSpPr/>
          <p:nvPr/>
        </p:nvSpPr>
        <p:spPr>
          <a:xfrm>
            <a:off x="801401" y="9614455"/>
            <a:ext cx="13813011" cy="2649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200"/>
            </a:pPr>
            <a:r>
              <a:t>3）</a:t>
            </a:r>
            <a:r>
              <a:rPr b="1">
                <a:solidFill>
                  <a:schemeClr val="accent5"/>
                </a:solidFill>
                <a:latin typeface="Helvetica"/>
                <a:ea typeface="Helvetica"/>
                <a:cs typeface="Helvetica"/>
                <a:sym typeface="Helvetica"/>
              </a:rPr>
              <a:t>I/O逻辑</a:t>
            </a:r>
            <a:r>
              <a:t>：</a:t>
            </a:r>
          </a:p>
          <a:p>
            <a:pPr algn="just">
              <a:lnSpc>
                <a:spcPct val="120000"/>
              </a:lnSpc>
              <a:defRPr sz="4200"/>
            </a:pPr>
            <a:r>
              <a:t>主要由</a:t>
            </a:r>
            <a:r>
              <a:rPr b="1">
                <a:solidFill>
                  <a:schemeClr val="accent5"/>
                </a:solidFill>
                <a:latin typeface="Helvetica"/>
                <a:ea typeface="Helvetica"/>
                <a:cs typeface="Helvetica"/>
                <a:sym typeface="Helvetica"/>
              </a:rPr>
              <a:t>指令译码器</a:t>
            </a:r>
            <a:r>
              <a:t>和</a:t>
            </a:r>
            <a:r>
              <a:rPr b="1">
                <a:solidFill>
                  <a:schemeClr val="accent5"/>
                </a:solidFill>
                <a:latin typeface="Helvetica"/>
                <a:ea typeface="Helvetica"/>
                <a:cs typeface="Helvetica"/>
                <a:sym typeface="Helvetica"/>
              </a:rPr>
              <a:t>地址译码器</a:t>
            </a:r>
            <a:r>
              <a:t>两部分功能部件构成</a:t>
            </a:r>
          </a:p>
          <a:p>
            <a:pPr algn="just">
              <a:lnSpc>
                <a:spcPct val="120000"/>
              </a:lnSpc>
              <a:defRPr sz="4200"/>
            </a:pPr>
            <a:r>
              <a:t>将CPU的命令和地址分别译码，控制指定设备进行I/O操作</a:t>
            </a:r>
          </a:p>
        </p:txBody>
      </p:sp>
      <p:sp>
        <p:nvSpPr>
          <p:cNvPr id="472"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
        <p:nvSpPr>
          <p:cNvPr id="473" name="设备控制器的组成？"/>
          <p:cNvSpPr/>
          <p:nvPr/>
        </p:nvSpPr>
        <p:spPr>
          <a:xfrm>
            <a:off x="540216" y="2113030"/>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设备控制器的</a:t>
            </a:r>
            <a:r>
              <a:rPr>
                <a:solidFill>
                  <a:schemeClr val="accent5"/>
                </a:solidFill>
              </a:rPr>
              <a:t>组成</a:t>
            </a:r>
            <a: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77" name="设备控制器的逻辑构成主要包括设备控制器与处理机的接口、设备控制器与设备的接口和______。"/>
          <p:cNvSpPr/>
          <p:nvPr/>
        </p:nvSpPr>
        <p:spPr>
          <a:xfrm>
            <a:off x="2342341" y="5779935"/>
            <a:ext cx="19699317"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设备控制器的逻辑构成主要包括设备控制器与处理机的接口、设备控制器与设备的接口和______。</a:t>
            </a:r>
          </a:p>
        </p:txBody>
      </p:sp>
      <p:sp>
        <p:nvSpPr>
          <p:cNvPr id="47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79"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83" name="设备控制器的逻辑构成主要包括设备控制器与处理机的接口、设备控制器与设备的接口和______。"/>
          <p:cNvSpPr/>
          <p:nvPr/>
        </p:nvSpPr>
        <p:spPr>
          <a:xfrm>
            <a:off x="2342341" y="5779935"/>
            <a:ext cx="19699317" cy="1945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z="4800">
                <a:latin typeface="Lantinghei SC Extralight"/>
                <a:ea typeface="Lantinghei SC Extralight"/>
                <a:cs typeface="Lantinghei SC Extralight"/>
                <a:sym typeface="Lantinghei SC Extralight"/>
              </a:defRPr>
            </a:lvl1pPr>
          </a:lstStyle>
          <a:p>
            <a:r>
              <a:t>设备控制器的逻辑构成主要包括设备控制器与处理机的接口、设备控制器与设备的接口和______。</a:t>
            </a:r>
          </a:p>
        </p:txBody>
      </p:sp>
      <p:sp>
        <p:nvSpPr>
          <p:cNvPr id="48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8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486" name="I/O逻辑"/>
          <p:cNvSpPr/>
          <p:nvPr/>
        </p:nvSpPr>
        <p:spPr>
          <a:xfrm>
            <a:off x="5946402" y="6582782"/>
            <a:ext cx="41652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I/O逻辑</a:t>
            </a:r>
          </a:p>
        </p:txBody>
      </p:sp>
      <p:sp>
        <p:nvSpPr>
          <p:cNvPr id="8"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90" name="设备控制器的I/O逻辑包含的主要部件是（）…"/>
          <p:cNvSpPr/>
          <p:nvPr/>
        </p:nvSpPr>
        <p:spPr>
          <a:xfrm>
            <a:off x="6136481" y="3768255"/>
            <a:ext cx="12111038"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设备控制器的I/O逻辑包含的主要部件是（）</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A:仅指令译码器</a:t>
            </a:r>
          </a:p>
          <a:p>
            <a:pPr algn="l">
              <a:lnSpc>
                <a:spcPct val="120000"/>
              </a:lnSpc>
              <a:defRPr sz="4800">
                <a:latin typeface="Lantinghei SC Extralight"/>
                <a:ea typeface="Lantinghei SC Extralight"/>
                <a:cs typeface="Lantinghei SC Extralight"/>
                <a:sym typeface="Lantinghei SC Extralight"/>
              </a:defRPr>
            </a:pPr>
            <a:r>
              <a:t>B:指令译码器和地址译码器</a:t>
            </a:r>
          </a:p>
          <a:p>
            <a:pPr algn="l">
              <a:lnSpc>
                <a:spcPct val="120000"/>
              </a:lnSpc>
              <a:defRPr sz="4800">
                <a:latin typeface="Lantinghei SC Extralight"/>
                <a:ea typeface="Lantinghei SC Extralight"/>
                <a:cs typeface="Lantinghei SC Extralight"/>
                <a:sym typeface="Lantinghei SC Extralight"/>
              </a:defRPr>
            </a:pPr>
            <a:r>
              <a:t>C:仅地址译码器</a:t>
            </a:r>
          </a:p>
          <a:p>
            <a:pPr algn="l">
              <a:lnSpc>
                <a:spcPct val="120000"/>
              </a:lnSpc>
              <a:defRPr sz="4800">
                <a:latin typeface="Lantinghei SC Extralight"/>
                <a:ea typeface="Lantinghei SC Extralight"/>
                <a:cs typeface="Lantinghei SC Extralight"/>
                <a:sym typeface="Lantinghei SC Extralight"/>
              </a:defRPr>
            </a:pPr>
            <a:r>
              <a:t>D:仅控制寄存器</a:t>
            </a:r>
          </a:p>
        </p:txBody>
      </p:sp>
      <p:sp>
        <p:nvSpPr>
          <p:cNvPr id="49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92"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9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96" name="设备控制器的I/O逻辑包含的主要部件是（）…"/>
          <p:cNvSpPr/>
          <p:nvPr/>
        </p:nvSpPr>
        <p:spPr>
          <a:xfrm>
            <a:off x="6136481" y="3768255"/>
            <a:ext cx="12111038"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设备控制器的I/O逻辑包含的主要部件是（）</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A:仅指令译码器</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B:指令译码器和地址译码器</a:t>
            </a:r>
          </a:p>
          <a:p>
            <a:pPr algn="l">
              <a:lnSpc>
                <a:spcPct val="120000"/>
              </a:lnSpc>
              <a:defRPr sz="4800">
                <a:latin typeface="Lantinghei SC Extralight"/>
                <a:ea typeface="Lantinghei SC Extralight"/>
                <a:cs typeface="Lantinghei SC Extralight"/>
                <a:sym typeface="Lantinghei SC Extralight"/>
              </a:defRPr>
            </a:pPr>
            <a:r>
              <a:t>C:仅地址译码器</a:t>
            </a:r>
          </a:p>
          <a:p>
            <a:pPr algn="l">
              <a:lnSpc>
                <a:spcPct val="120000"/>
              </a:lnSpc>
              <a:defRPr sz="4800">
                <a:latin typeface="Lantinghei SC Extralight"/>
                <a:ea typeface="Lantinghei SC Extralight"/>
                <a:cs typeface="Lantinghei SC Extralight"/>
                <a:sym typeface="Lantinghei SC Extralight"/>
              </a:defRPr>
            </a:pPr>
            <a:r>
              <a:t>D:仅控制寄存器</a:t>
            </a:r>
          </a:p>
        </p:txBody>
      </p:sp>
      <p:sp>
        <p:nvSpPr>
          <p:cNvPr id="49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98"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六章…"/>
          <p:cNvSpPr/>
          <p:nvPr/>
        </p:nvSpPr>
        <p:spPr>
          <a:xfrm>
            <a:off x="7361039" y="2950478"/>
            <a:ext cx="9661922" cy="494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Lantinghei SC Demibold"/>
                <a:ea typeface="Lantinghei SC Demibold"/>
                <a:cs typeface="Lantinghei SC Demibold"/>
                <a:sym typeface="Lantinghei SC Demibold"/>
              </a:defRPr>
            </a:pPr>
            <a:r>
              <a:t>第六章</a:t>
            </a:r>
          </a:p>
          <a:p>
            <a:pPr defTabSz="821531">
              <a:defRPr sz="13600">
                <a:latin typeface="Lantinghei SC Demibold"/>
                <a:ea typeface="Lantinghei SC Demibold"/>
                <a:cs typeface="Lantinghei SC Demibold"/>
                <a:sym typeface="Lantinghei SC Demibold"/>
              </a:defRPr>
            </a:pPr>
            <a:r>
              <a:t>I/O设备管理</a:t>
            </a:r>
          </a:p>
        </p:txBody>
      </p:sp>
      <p:sp>
        <p:nvSpPr>
          <p:cNvPr id="6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7" name="I/O设备即输入/输出设备，是用于计算机系统与人通信或与其他机器通信的所有设备，以及所有外存设备。"/>
          <p:cNvSpPr/>
          <p:nvPr/>
        </p:nvSpPr>
        <p:spPr>
          <a:xfrm>
            <a:off x="4078659" y="8615874"/>
            <a:ext cx="16226682" cy="19055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0000"/>
              </a:lnSpc>
              <a:defRPr sz="4800">
                <a:solidFill>
                  <a:srgbClr val="1F2D3D"/>
                </a:solidFill>
                <a:latin typeface="Helvetica Neue"/>
                <a:ea typeface="Helvetica Neue"/>
                <a:cs typeface="Helvetica Neue"/>
                <a:sym typeface="Helvetica Neue"/>
              </a:defRPr>
            </a:lvl1pPr>
          </a:lstStyle>
          <a:p>
            <a:r>
              <a:t>I/O设备即输入/输出设备，是用于计算机系统与人通信或与其他机器通信的所有设备，以及所有外存设备。</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0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02" name="设备控制器与设备的接口中的3类信号为（  ）…"/>
          <p:cNvSpPr/>
          <p:nvPr/>
        </p:nvSpPr>
        <p:spPr>
          <a:xfrm>
            <a:off x="2552699" y="3768255"/>
            <a:ext cx="12573001"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设备控制器与设备的接口中的3类信号为（  ）</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A:数据、存储和控制信号</a:t>
            </a:r>
          </a:p>
          <a:p>
            <a:pPr algn="l">
              <a:lnSpc>
                <a:spcPct val="120000"/>
              </a:lnSpc>
              <a:defRPr sz="4800">
                <a:latin typeface="Lantinghei SC Extralight"/>
                <a:ea typeface="Lantinghei SC Extralight"/>
                <a:cs typeface="Lantinghei SC Extralight"/>
                <a:sym typeface="Lantinghei SC Extralight"/>
              </a:defRPr>
            </a:pPr>
            <a:r>
              <a:t>B:数据、状态和控制信号</a:t>
            </a:r>
          </a:p>
          <a:p>
            <a:pPr algn="l">
              <a:lnSpc>
                <a:spcPct val="120000"/>
              </a:lnSpc>
              <a:defRPr sz="4800">
                <a:latin typeface="Lantinghei SC Extralight"/>
                <a:ea typeface="Lantinghei SC Extralight"/>
                <a:cs typeface="Lantinghei SC Extralight"/>
                <a:sym typeface="Lantinghei SC Extralight"/>
              </a:defRPr>
            </a:pPr>
            <a:r>
              <a:t>C:数据、存储和状态信号</a:t>
            </a:r>
          </a:p>
          <a:p>
            <a:pPr algn="l">
              <a:lnSpc>
                <a:spcPct val="120000"/>
              </a:lnSpc>
              <a:defRPr sz="4800">
                <a:latin typeface="Lantinghei SC Extralight"/>
                <a:ea typeface="Lantinghei SC Extralight"/>
                <a:cs typeface="Lantinghei SC Extralight"/>
                <a:sym typeface="Lantinghei SC Extralight"/>
              </a:defRPr>
            </a:pPr>
            <a:r>
              <a:t>D:数据、状态和缓冲信号</a:t>
            </a:r>
          </a:p>
        </p:txBody>
      </p:sp>
      <p:sp>
        <p:nvSpPr>
          <p:cNvPr id="50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04"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0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08" name="设备控制器与设备的接口中的3类信号为（  ）…"/>
          <p:cNvSpPr/>
          <p:nvPr/>
        </p:nvSpPr>
        <p:spPr>
          <a:xfrm>
            <a:off x="2552699" y="3768255"/>
            <a:ext cx="12573001"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设备控制器与设备的接口中的3类信号为（  ）</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A:数据、存储和控制信号</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B:数据、状态和控制信号</a:t>
            </a:r>
          </a:p>
          <a:p>
            <a:pPr algn="l">
              <a:lnSpc>
                <a:spcPct val="120000"/>
              </a:lnSpc>
              <a:defRPr sz="4800">
                <a:latin typeface="Lantinghei SC Extralight"/>
                <a:ea typeface="Lantinghei SC Extralight"/>
                <a:cs typeface="Lantinghei SC Extralight"/>
                <a:sym typeface="Lantinghei SC Extralight"/>
              </a:defRPr>
            </a:pPr>
            <a:r>
              <a:t>C:数据、存储和状态信号</a:t>
            </a:r>
          </a:p>
          <a:p>
            <a:pPr algn="l">
              <a:lnSpc>
                <a:spcPct val="120000"/>
              </a:lnSpc>
              <a:defRPr sz="4800">
                <a:latin typeface="Lantinghei SC Extralight"/>
                <a:ea typeface="Lantinghei SC Extralight"/>
                <a:cs typeface="Lantinghei SC Extralight"/>
                <a:sym typeface="Lantinghei SC Extralight"/>
              </a:defRPr>
            </a:pPr>
            <a:r>
              <a:t>D:数据、状态和缓冲信号</a:t>
            </a:r>
          </a:p>
        </p:txBody>
      </p:sp>
      <p:sp>
        <p:nvSpPr>
          <p:cNvPr id="50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10"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3 设备控制器的组成"/>
          <p:cNvSpPr/>
          <p:nvPr/>
        </p:nvSpPr>
        <p:spPr>
          <a:xfrm>
            <a:off x="94910" y="52386"/>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6.1.3.3 设备控制器的组成</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1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1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1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516" name="设备控制器"/>
          <p:cNvSpPr/>
          <p:nvPr/>
        </p:nvSpPr>
        <p:spPr>
          <a:xfrm>
            <a:off x="830549" y="52237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517" name="1）接收和识别命令"/>
          <p:cNvSpPr/>
          <p:nvPr/>
        </p:nvSpPr>
        <p:spPr>
          <a:xfrm>
            <a:off x="1096754" y="3786302"/>
            <a:ext cx="55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1）接收和识别命令</a:t>
            </a:r>
          </a:p>
        </p:txBody>
      </p:sp>
      <p:sp>
        <p:nvSpPr>
          <p:cNvPr id="518" name="2）数据交换："/>
          <p:cNvSpPr/>
          <p:nvPr/>
        </p:nvSpPr>
        <p:spPr>
          <a:xfrm>
            <a:off x="1096754" y="5000272"/>
            <a:ext cx="42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2）数据交换：</a:t>
            </a:r>
          </a:p>
        </p:txBody>
      </p:sp>
      <p:sp>
        <p:nvSpPr>
          <p:cNvPr id="519" name="3）设备状态的了解和报告"/>
          <p:cNvSpPr/>
          <p:nvPr/>
        </p:nvSpPr>
        <p:spPr>
          <a:xfrm>
            <a:off x="1096754" y="6214241"/>
            <a:ext cx="745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3）设备状态的了解和报告</a:t>
            </a:r>
          </a:p>
        </p:txBody>
      </p:sp>
      <p:sp>
        <p:nvSpPr>
          <p:cNvPr id="520" name="4）地址识别"/>
          <p:cNvSpPr/>
          <p:nvPr/>
        </p:nvSpPr>
        <p:spPr>
          <a:xfrm>
            <a:off x="1096754" y="7428211"/>
            <a:ext cx="364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4）地址识别</a:t>
            </a:r>
          </a:p>
        </p:txBody>
      </p:sp>
      <p:sp>
        <p:nvSpPr>
          <p:cNvPr id="521" name="5）数据缓冲"/>
          <p:cNvSpPr/>
          <p:nvPr/>
        </p:nvSpPr>
        <p:spPr>
          <a:xfrm>
            <a:off x="1096754" y="8833741"/>
            <a:ext cx="364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5）数据缓冲</a:t>
            </a:r>
          </a:p>
        </p:txBody>
      </p:sp>
      <p:sp>
        <p:nvSpPr>
          <p:cNvPr id="522" name="6）差错控制"/>
          <p:cNvSpPr/>
          <p:nvPr/>
        </p:nvSpPr>
        <p:spPr>
          <a:xfrm>
            <a:off x="1096754" y="10239271"/>
            <a:ext cx="364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6）差错控制</a:t>
            </a:r>
          </a:p>
        </p:txBody>
      </p:sp>
      <p:sp>
        <p:nvSpPr>
          <p:cNvPr id="523" name="6.1.3.2 设备控制器的功能"/>
          <p:cNvSpPr/>
          <p:nvPr/>
        </p:nvSpPr>
        <p:spPr>
          <a:xfrm>
            <a:off x="87704" y="71384"/>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6.1.3.2 设备控制器的功能</a:t>
            </a:r>
          </a:p>
        </p:txBody>
      </p:sp>
      <p:pic>
        <p:nvPicPr>
          <p:cNvPr id="524" name="屏幕快照 2019-03-06 下午5.20.24.png" descr="屏幕快照 2019-03-06 下午5.20.24.png"/>
          <p:cNvPicPr>
            <a:picLocks noChangeAspect="1"/>
          </p:cNvPicPr>
          <p:nvPr/>
        </p:nvPicPr>
        <p:blipFill>
          <a:blip r:embed="rId4">
            <a:extLst/>
          </a:blip>
          <a:stretch>
            <a:fillRect/>
          </a:stretch>
        </p:blipFill>
        <p:spPr>
          <a:xfrm>
            <a:off x="20442394" y="638270"/>
            <a:ext cx="3390901" cy="1358901"/>
          </a:xfrm>
          <a:prstGeom prst="rect">
            <a:avLst/>
          </a:prstGeom>
          <a:ln w="12700">
            <a:miter lim="400000"/>
          </a:ln>
        </p:spPr>
      </p:pic>
      <p:sp>
        <p:nvSpPr>
          <p:cNvPr id="525" name="设备控制器的功能？"/>
          <p:cNvSpPr/>
          <p:nvPr/>
        </p:nvSpPr>
        <p:spPr>
          <a:xfrm>
            <a:off x="540216" y="2113030"/>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设备控制器的</a:t>
            </a:r>
            <a:r>
              <a:rPr>
                <a:solidFill>
                  <a:schemeClr val="accent5"/>
                </a:solidFill>
              </a:rPr>
              <a:t>功能</a:t>
            </a:r>
            <a:r>
              <a:t>？</a:t>
            </a:r>
          </a:p>
        </p:txBody>
      </p:sp>
      <p:sp>
        <p:nvSpPr>
          <p:cNvPr id="526" name="通过数据寄存器进行数据交换"/>
          <p:cNvSpPr/>
          <p:nvPr/>
        </p:nvSpPr>
        <p:spPr>
          <a:xfrm>
            <a:off x="5302896" y="500027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通过</a:t>
            </a:r>
            <a:r>
              <a:rPr b="1">
                <a:latin typeface="Helvetica"/>
                <a:ea typeface="Helvetica"/>
                <a:cs typeface="Helvetica"/>
                <a:sym typeface="Helvetica"/>
              </a:rPr>
              <a:t>数据寄存器</a:t>
            </a:r>
            <a:r>
              <a:t>进行数据交换</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32" name="1810…"/>
          <p:cNvSpPr/>
          <p:nvPr/>
        </p:nvSpPr>
        <p:spPr>
          <a:xfrm>
            <a:off x="7749778" y="3265335"/>
            <a:ext cx="8884444" cy="69748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1810</a:t>
            </a:r>
          </a:p>
          <a:p>
            <a:pPr algn="l">
              <a:lnSpc>
                <a:spcPct val="120000"/>
              </a:lnSpc>
              <a:defRPr sz="4800">
                <a:latin typeface="Lantinghei SC Extralight"/>
                <a:ea typeface="Lantinghei SC Extralight"/>
                <a:cs typeface="Lantinghei SC Extralight"/>
                <a:sym typeface="Lantinghei SC Extralight"/>
              </a:defRPr>
            </a:pPr>
            <a:r>
              <a:t>设备控制器的功能不包括（    ）</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A:数据交换</a:t>
            </a:r>
          </a:p>
          <a:p>
            <a:pPr algn="l">
              <a:lnSpc>
                <a:spcPct val="120000"/>
              </a:lnSpc>
              <a:defRPr sz="4800">
                <a:latin typeface="Lantinghei SC Extralight"/>
                <a:ea typeface="Lantinghei SC Extralight"/>
                <a:cs typeface="Lantinghei SC Extralight"/>
                <a:sym typeface="Lantinghei SC Extralight"/>
              </a:defRPr>
            </a:pPr>
            <a:r>
              <a:t>B:中断恢复</a:t>
            </a:r>
          </a:p>
          <a:p>
            <a:pPr algn="l">
              <a:lnSpc>
                <a:spcPct val="120000"/>
              </a:lnSpc>
              <a:defRPr sz="4800">
                <a:latin typeface="Lantinghei SC Extralight"/>
                <a:ea typeface="Lantinghei SC Extralight"/>
                <a:cs typeface="Lantinghei SC Extralight"/>
                <a:sym typeface="Lantinghei SC Extralight"/>
              </a:defRPr>
            </a:pPr>
            <a:r>
              <a:t>C:数据缓冲</a:t>
            </a:r>
          </a:p>
          <a:p>
            <a:pPr algn="l">
              <a:lnSpc>
                <a:spcPct val="120000"/>
              </a:lnSpc>
              <a:defRPr sz="4800">
                <a:latin typeface="Lantinghei SC Extralight"/>
                <a:ea typeface="Lantinghei SC Extralight"/>
                <a:cs typeface="Lantinghei SC Extralight"/>
                <a:sym typeface="Lantinghei SC Extralight"/>
              </a:defRPr>
            </a:pPr>
            <a:r>
              <a:t>D:地址识别</a:t>
            </a:r>
          </a:p>
        </p:txBody>
      </p:sp>
      <p:sp>
        <p:nvSpPr>
          <p:cNvPr id="53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34"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2 设备控制器的功能"/>
          <p:cNvSpPr/>
          <p:nvPr/>
        </p:nvSpPr>
        <p:spPr>
          <a:xfrm>
            <a:off x="87704" y="71384"/>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6.1.3.2 设备控制器的功能</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3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38" name="1810…"/>
          <p:cNvSpPr/>
          <p:nvPr/>
        </p:nvSpPr>
        <p:spPr>
          <a:xfrm>
            <a:off x="7749778" y="3265335"/>
            <a:ext cx="8884444" cy="69748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1810</a:t>
            </a:r>
          </a:p>
          <a:p>
            <a:pPr algn="l">
              <a:lnSpc>
                <a:spcPct val="120000"/>
              </a:lnSpc>
              <a:defRPr sz="4800">
                <a:latin typeface="Lantinghei SC Extralight"/>
                <a:ea typeface="Lantinghei SC Extralight"/>
                <a:cs typeface="Lantinghei SC Extralight"/>
                <a:sym typeface="Lantinghei SC Extralight"/>
              </a:defRPr>
            </a:pPr>
            <a:r>
              <a:t>设备控制器的功能不包括（    ）</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A:数据交换</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B:中断恢复</a:t>
            </a:r>
          </a:p>
          <a:p>
            <a:pPr algn="l">
              <a:lnSpc>
                <a:spcPct val="120000"/>
              </a:lnSpc>
              <a:defRPr sz="4800">
                <a:latin typeface="Lantinghei SC Extralight"/>
                <a:ea typeface="Lantinghei SC Extralight"/>
                <a:cs typeface="Lantinghei SC Extralight"/>
                <a:sym typeface="Lantinghei SC Extralight"/>
              </a:defRPr>
            </a:pPr>
            <a:r>
              <a:t>C:数据缓冲</a:t>
            </a:r>
          </a:p>
          <a:p>
            <a:pPr algn="l">
              <a:lnSpc>
                <a:spcPct val="120000"/>
              </a:lnSpc>
              <a:defRPr sz="4800">
                <a:latin typeface="Lantinghei SC Extralight"/>
                <a:ea typeface="Lantinghei SC Extralight"/>
                <a:cs typeface="Lantinghei SC Extralight"/>
                <a:sym typeface="Lantinghei SC Extralight"/>
              </a:defRPr>
            </a:pPr>
            <a:r>
              <a:t>D:地址识别</a:t>
            </a:r>
          </a:p>
        </p:txBody>
      </p:sp>
      <p:sp>
        <p:nvSpPr>
          <p:cNvPr id="53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40"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3.2 设备控制器的功能"/>
          <p:cNvSpPr/>
          <p:nvPr/>
        </p:nvSpPr>
        <p:spPr>
          <a:xfrm>
            <a:off x="87704" y="71384"/>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6.1.3.2 设备控制器的功能</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4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4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pic>
        <p:nvPicPr>
          <p:cNvPr id="547" name="屏幕快照 2019-03-06 下午5.20.14.png" descr="屏幕快照 2019-03-06 下午5.20.14.png"/>
          <p:cNvPicPr>
            <a:picLocks noChangeAspect="1"/>
          </p:cNvPicPr>
          <p:nvPr/>
        </p:nvPicPr>
        <p:blipFill>
          <a:blip r:embed="rId2">
            <a:extLst/>
          </a:blip>
          <a:stretch>
            <a:fillRect/>
          </a:stretch>
        </p:blipFill>
        <p:spPr>
          <a:xfrm>
            <a:off x="20286881" y="599314"/>
            <a:ext cx="3467101" cy="1498601"/>
          </a:xfrm>
          <a:prstGeom prst="rect">
            <a:avLst/>
          </a:prstGeom>
          <a:ln w="12700">
            <a:miter lim="400000"/>
          </a:ln>
        </p:spPr>
      </p:pic>
      <p:sp>
        <p:nvSpPr>
          <p:cNvPr id="548" name="箭头"/>
          <p:cNvSpPr/>
          <p:nvPr/>
        </p:nvSpPr>
        <p:spPr>
          <a:xfrm>
            <a:off x="6997160" y="10556398"/>
            <a:ext cx="1575308" cy="192566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49" name="I/O系统的结构"/>
          <p:cNvSpPr/>
          <p:nvPr/>
        </p:nvSpPr>
        <p:spPr>
          <a:xfrm>
            <a:off x="719990" y="3635469"/>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550" name="I/O设备的分类"/>
          <p:cNvSpPr/>
          <p:nvPr/>
        </p:nvSpPr>
        <p:spPr>
          <a:xfrm>
            <a:off x="719990" y="6051722"/>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551" name="设备控制器"/>
          <p:cNvSpPr/>
          <p:nvPr/>
        </p:nvSpPr>
        <p:spPr>
          <a:xfrm>
            <a:off x="719990" y="8467975"/>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552" name="I/O系统不仅包括各种I/O设备，还包括与设备相连的设备控制器，有些系统还配备了专门用于输入/输出控制的专用计算机，即通道。此外，I/O系统要通过总线与CPU、内存相连。"/>
          <p:cNvSpPr/>
          <p:nvPr/>
        </p:nvSpPr>
        <p:spPr>
          <a:xfrm>
            <a:off x="837450" y="1065695"/>
            <a:ext cx="22887147" cy="18206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4500">
                <a:solidFill>
                  <a:srgbClr val="1F2D3D"/>
                </a:solidFill>
                <a:latin typeface="Helvetica Neue"/>
                <a:ea typeface="Helvetica Neue"/>
                <a:cs typeface="Helvetica Neue"/>
                <a:sym typeface="Helvetica Neue"/>
              </a:defRPr>
            </a:pPr>
            <a:r>
              <a:t>I/O系统不仅包括</a:t>
            </a:r>
            <a:r>
              <a:rPr>
                <a:solidFill>
                  <a:schemeClr val="accent5"/>
                </a:solidFill>
              </a:rPr>
              <a:t>各种I/O设备</a:t>
            </a:r>
            <a:r>
              <a:t>，还包括与设备相连的</a:t>
            </a:r>
            <a:r>
              <a:rPr>
                <a:solidFill>
                  <a:schemeClr val="accent5"/>
                </a:solidFill>
              </a:rPr>
              <a:t>设备控制器</a:t>
            </a:r>
            <a:r>
              <a:t>，有些系统还配备了专门用于</a:t>
            </a:r>
            <a:r>
              <a:rPr u="sng"/>
              <a:t>输入/输出控制的专用计算机</a:t>
            </a:r>
            <a:r>
              <a:t>，即</a:t>
            </a:r>
            <a:r>
              <a:rPr>
                <a:solidFill>
                  <a:schemeClr val="accent5"/>
                </a:solidFill>
              </a:rPr>
              <a:t>通道</a:t>
            </a:r>
            <a:r>
              <a:t>。此外，</a:t>
            </a:r>
            <a:r>
              <a:rPr b="1" u="sng"/>
              <a:t>I/O系统要通过总线与CPU、内存相连</a:t>
            </a:r>
            <a:r>
              <a:t>。</a:t>
            </a:r>
          </a:p>
        </p:txBody>
      </p:sp>
      <p:sp>
        <p:nvSpPr>
          <p:cNvPr id="553" name="I / O通道"/>
          <p:cNvSpPr/>
          <p:nvPr/>
        </p:nvSpPr>
        <p:spPr>
          <a:xfrm>
            <a:off x="719990" y="10884228"/>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 / O通道</a:t>
            </a:r>
          </a:p>
        </p:txBody>
      </p:sp>
      <p:sp>
        <p:nvSpPr>
          <p:cNvPr id="15" name="6.1.4 四、I/O通道"/>
          <p:cNvSpPr/>
          <p:nvPr/>
        </p:nvSpPr>
        <p:spPr>
          <a:xfrm>
            <a:off x="33917" y="32986"/>
            <a:ext cx="2064668"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6.1.4 四、I/O通道</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5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5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58"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559" name="I/O通道"/>
          <p:cNvSpPr/>
          <p:nvPr/>
        </p:nvSpPr>
        <p:spPr>
          <a:xfrm>
            <a:off x="550631" y="445795"/>
            <a:ext cx="3687962" cy="1137661"/>
          </a:xfrm>
          <a:prstGeom prst="roundRect">
            <a:avLst>
              <a:gd name="adj" fmla="val 1674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I/O通道</a:t>
            </a:r>
          </a:p>
        </p:txBody>
      </p:sp>
      <p:sp>
        <p:nvSpPr>
          <p:cNvPr id="560" name="大型主机系统中专门用于I/O的专用计算机"/>
          <p:cNvSpPr/>
          <p:nvPr/>
        </p:nvSpPr>
        <p:spPr>
          <a:xfrm>
            <a:off x="633886" y="2873938"/>
            <a:ext cx="10591894"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大型主机系统中</a:t>
            </a:r>
            <a:r>
              <a:rPr b="1">
                <a:solidFill>
                  <a:schemeClr val="accent5"/>
                </a:solidFill>
                <a:latin typeface="Helvetica"/>
                <a:ea typeface="Helvetica"/>
                <a:cs typeface="Helvetica"/>
                <a:sym typeface="Helvetica"/>
              </a:rPr>
              <a:t>专门用于I/O的专用计算机</a:t>
            </a:r>
          </a:p>
        </p:txBody>
      </p:sp>
      <p:sp>
        <p:nvSpPr>
          <p:cNvPr id="561" name="一种特殊的处理机，它具有执行I/O指令的能力，并通过执行通道程序来控制I/O操作"/>
          <p:cNvSpPr/>
          <p:nvPr/>
        </p:nvSpPr>
        <p:spPr>
          <a:xfrm>
            <a:off x="633886" y="1828927"/>
            <a:ext cx="2107006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一种特殊的处理机，它具有执行I/O指令的能力，并通过执行通道程序来控制I/O操作</a:t>
            </a:r>
          </a:p>
        </p:txBody>
      </p:sp>
      <p:sp>
        <p:nvSpPr>
          <p:cNvPr id="562" name="6.1.4 四、I/O通道"/>
          <p:cNvSpPr/>
          <p:nvPr/>
        </p:nvSpPr>
        <p:spPr>
          <a:xfrm>
            <a:off x="33917" y="32986"/>
            <a:ext cx="2064668"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6.1.4 四、I/O通道</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6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6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69"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570" name="I/O通道"/>
          <p:cNvSpPr/>
          <p:nvPr/>
        </p:nvSpPr>
        <p:spPr>
          <a:xfrm>
            <a:off x="550631" y="445795"/>
            <a:ext cx="3687962" cy="1137661"/>
          </a:xfrm>
          <a:prstGeom prst="roundRect">
            <a:avLst>
              <a:gd name="adj" fmla="val 1674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I/O通道</a:t>
            </a:r>
          </a:p>
        </p:txBody>
      </p:sp>
      <p:sp>
        <p:nvSpPr>
          <p:cNvPr id="571" name="大型主机系统中专门用于I/O的专用计算机"/>
          <p:cNvSpPr/>
          <p:nvPr/>
        </p:nvSpPr>
        <p:spPr>
          <a:xfrm>
            <a:off x="633886" y="2873938"/>
            <a:ext cx="10591894"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大型主机系统中</a:t>
            </a:r>
            <a:r>
              <a:rPr b="1">
                <a:solidFill>
                  <a:schemeClr val="accent5"/>
                </a:solidFill>
                <a:latin typeface="Helvetica"/>
                <a:ea typeface="Helvetica"/>
                <a:cs typeface="Helvetica"/>
                <a:sym typeface="Helvetica"/>
              </a:rPr>
              <a:t>专门用于I/O的专用计算机</a:t>
            </a:r>
          </a:p>
        </p:txBody>
      </p:sp>
      <p:sp>
        <p:nvSpPr>
          <p:cNvPr id="572" name="一种特殊的处理机，它具有执行I/O指令的能力，并通过执行通道程序来控制I/O操作"/>
          <p:cNvSpPr/>
          <p:nvPr/>
        </p:nvSpPr>
        <p:spPr>
          <a:xfrm>
            <a:off x="633886" y="1828927"/>
            <a:ext cx="2107006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一种特殊的处理机，它具有执行I/O指令的能力，并通过执行通道程序来控制I/O操作</a:t>
            </a:r>
          </a:p>
        </p:txBody>
      </p:sp>
      <p:sp>
        <p:nvSpPr>
          <p:cNvPr id="574" name="引入通道能够使CPU从控制I/O操作的任务中解脱，使CPU与I/O并行工作，…"/>
          <p:cNvSpPr/>
          <p:nvPr/>
        </p:nvSpPr>
        <p:spPr>
          <a:xfrm>
            <a:off x="614788" y="4409348"/>
            <a:ext cx="21070062" cy="1973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Helvetica"/>
                <a:ea typeface="Helvetica"/>
                <a:cs typeface="Helvetica"/>
                <a:sym typeface="Helvetica"/>
              </a:defRPr>
            </a:pPr>
            <a:r>
              <a:t>引入通道能够使CPU从控制I/O操作的任务中解脱，使</a:t>
            </a:r>
            <a:r>
              <a:rPr>
                <a:solidFill>
                  <a:schemeClr val="accent5"/>
                </a:solidFill>
              </a:rPr>
              <a:t>CPU与I/O并行工作</a:t>
            </a:r>
            <a:r>
              <a:t>，</a:t>
            </a:r>
          </a:p>
          <a:p>
            <a:pPr algn="l">
              <a:lnSpc>
                <a:spcPct val="120000"/>
              </a:lnSpc>
              <a:defRPr sz="4800">
                <a:latin typeface="Helvetica"/>
                <a:ea typeface="Helvetica"/>
                <a:cs typeface="Helvetica"/>
                <a:sym typeface="Helvetica"/>
              </a:defRPr>
            </a:pPr>
            <a:r>
              <a:t>提高CPU利用率和系统吞吐量</a:t>
            </a:r>
          </a:p>
        </p:txBody>
      </p:sp>
      <p:grpSp>
        <p:nvGrpSpPr>
          <p:cNvPr id="601" name="成组"/>
          <p:cNvGrpSpPr/>
          <p:nvPr/>
        </p:nvGrpSpPr>
        <p:grpSpPr>
          <a:xfrm>
            <a:off x="10305768" y="6164289"/>
            <a:ext cx="12723414" cy="5974784"/>
            <a:chOff x="0" y="0"/>
            <a:chExt cx="12723413" cy="5974782"/>
          </a:xfrm>
        </p:grpSpPr>
        <p:sp>
          <p:nvSpPr>
            <p:cNvPr id="575" name="线条"/>
            <p:cNvSpPr/>
            <p:nvPr/>
          </p:nvSpPr>
          <p:spPr>
            <a:xfrm>
              <a:off x="6649781" y="919858"/>
              <a:ext cx="1" cy="11376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76" name="计算机"/>
            <p:cNvSpPr/>
            <p:nvPr/>
          </p:nvSpPr>
          <p:spPr>
            <a:xfrm>
              <a:off x="22551" y="1525720"/>
              <a:ext cx="2260040" cy="1791170"/>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计算机</a:t>
              </a:r>
            </a:p>
          </p:txBody>
        </p:sp>
        <p:sp>
          <p:nvSpPr>
            <p:cNvPr id="577" name="I/O通道1"/>
            <p:cNvSpPr/>
            <p:nvPr/>
          </p:nvSpPr>
          <p:spPr>
            <a:xfrm>
              <a:off x="3942040" y="339583"/>
              <a:ext cx="2260040"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I/O通道1</a:t>
              </a:r>
            </a:p>
          </p:txBody>
        </p:sp>
        <p:sp>
          <p:nvSpPr>
            <p:cNvPr id="578" name="I/O通道2"/>
            <p:cNvSpPr/>
            <p:nvPr/>
          </p:nvSpPr>
          <p:spPr>
            <a:xfrm>
              <a:off x="3942040" y="3488087"/>
              <a:ext cx="2260040"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I/O通道2</a:t>
              </a:r>
            </a:p>
          </p:txBody>
        </p:sp>
        <p:sp>
          <p:nvSpPr>
            <p:cNvPr id="579" name="控制器"/>
            <p:cNvSpPr/>
            <p:nvPr/>
          </p:nvSpPr>
          <p:spPr>
            <a:xfrm>
              <a:off x="7925197" y="331667"/>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580" name="控制器"/>
            <p:cNvSpPr/>
            <p:nvPr/>
          </p:nvSpPr>
          <p:spPr>
            <a:xfrm>
              <a:off x="7925197" y="1310141"/>
              <a:ext cx="2260041" cy="1137662"/>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581" name="控制器"/>
            <p:cNvSpPr/>
            <p:nvPr/>
          </p:nvSpPr>
          <p:spPr>
            <a:xfrm>
              <a:off x="7925197" y="3412958"/>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582" name="控制器"/>
            <p:cNvSpPr/>
            <p:nvPr/>
          </p:nvSpPr>
          <p:spPr>
            <a:xfrm>
              <a:off x="7925197" y="4805133"/>
              <a:ext cx="2260041" cy="1137661"/>
            </a:xfrm>
            <a:prstGeom prst="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a:solidFill>
                    <a:srgbClr val="FFFFFF"/>
                  </a:solidFill>
                </a:defRPr>
              </a:lvl1pPr>
            </a:lstStyle>
            <a:p>
              <a:r>
                <a:t>控制器</a:t>
              </a:r>
            </a:p>
          </p:txBody>
        </p:sp>
        <p:sp>
          <p:nvSpPr>
            <p:cNvPr id="583" name="线条"/>
            <p:cNvSpPr/>
            <p:nvPr/>
          </p:nvSpPr>
          <p:spPr>
            <a:xfrm flipH="1">
              <a:off x="6226907" y="3981787"/>
              <a:ext cx="16734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84" name="线条"/>
            <p:cNvSpPr/>
            <p:nvPr/>
          </p:nvSpPr>
          <p:spPr>
            <a:xfrm>
              <a:off x="6649781" y="3998725"/>
              <a:ext cx="1" cy="113766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85" name="线条"/>
            <p:cNvSpPr/>
            <p:nvPr/>
          </p:nvSpPr>
          <p:spPr>
            <a:xfrm>
              <a:off x="6622922" y="2044819"/>
              <a:ext cx="130440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86" name="线条"/>
            <p:cNvSpPr/>
            <p:nvPr/>
          </p:nvSpPr>
          <p:spPr>
            <a:xfrm>
              <a:off x="6622922" y="5114774"/>
              <a:ext cx="130440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87" name="线条"/>
            <p:cNvSpPr/>
            <p:nvPr/>
          </p:nvSpPr>
          <p:spPr>
            <a:xfrm>
              <a:off x="2258640" y="2479585"/>
              <a:ext cx="8855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88" name="线条"/>
            <p:cNvSpPr/>
            <p:nvPr/>
          </p:nvSpPr>
          <p:spPr>
            <a:xfrm>
              <a:off x="3122726" y="4056917"/>
              <a:ext cx="8855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89" name="线条"/>
            <p:cNvSpPr/>
            <p:nvPr/>
          </p:nvSpPr>
          <p:spPr>
            <a:xfrm flipH="1">
              <a:off x="3160928" y="919859"/>
              <a:ext cx="1" cy="314787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90" name="圆形"/>
            <p:cNvSpPr/>
            <p:nvPr/>
          </p:nvSpPr>
          <p:spPr>
            <a:xfrm>
              <a:off x="12097941" y="743390"/>
              <a:ext cx="625473" cy="625572"/>
            </a:xfrm>
            <a:prstGeom prst="ellipse">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591" name="线条"/>
            <p:cNvSpPr/>
            <p:nvPr/>
          </p:nvSpPr>
          <p:spPr>
            <a:xfrm flipH="1">
              <a:off x="10221385" y="339248"/>
              <a:ext cx="1840408" cy="39202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92" name="圆形"/>
            <p:cNvSpPr/>
            <p:nvPr/>
          </p:nvSpPr>
          <p:spPr>
            <a:xfrm>
              <a:off x="12097941" y="0"/>
              <a:ext cx="625473" cy="625572"/>
            </a:xfrm>
            <a:prstGeom prst="ellipse">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593" name="圆形"/>
            <p:cNvSpPr/>
            <p:nvPr/>
          </p:nvSpPr>
          <p:spPr>
            <a:xfrm>
              <a:off x="12097941" y="1507173"/>
              <a:ext cx="625473" cy="625573"/>
            </a:xfrm>
            <a:prstGeom prst="ellipse">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594" name="圆形"/>
            <p:cNvSpPr/>
            <p:nvPr/>
          </p:nvSpPr>
          <p:spPr>
            <a:xfrm>
              <a:off x="12097941" y="2351806"/>
              <a:ext cx="625473" cy="625573"/>
            </a:xfrm>
            <a:prstGeom prst="ellipse">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595" name="线条"/>
            <p:cNvSpPr/>
            <p:nvPr/>
          </p:nvSpPr>
          <p:spPr>
            <a:xfrm flipH="1" flipV="1">
              <a:off x="10221209" y="2273185"/>
              <a:ext cx="1840408" cy="36490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96" name="线条"/>
            <p:cNvSpPr/>
            <p:nvPr/>
          </p:nvSpPr>
          <p:spPr>
            <a:xfrm flipH="1">
              <a:off x="10221385" y="1846918"/>
              <a:ext cx="1840408" cy="39202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97" name="线条"/>
            <p:cNvSpPr/>
            <p:nvPr/>
          </p:nvSpPr>
          <p:spPr>
            <a:xfrm flipH="1" flipV="1">
              <a:off x="10221209" y="738603"/>
              <a:ext cx="1840408" cy="36490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598" name="具有通道的I/O系统结构"/>
            <p:cNvSpPr/>
            <p:nvPr/>
          </p:nvSpPr>
          <p:spPr>
            <a:xfrm>
              <a:off x="0" y="5238182"/>
              <a:ext cx="4839005"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lvl1pPr>
            </a:lstStyle>
            <a:p>
              <a:r>
                <a:t>具有通道的I/O系统结构</a:t>
              </a:r>
            </a:p>
          </p:txBody>
        </p:sp>
        <p:sp>
          <p:nvSpPr>
            <p:cNvPr id="599" name="线条"/>
            <p:cNvSpPr/>
            <p:nvPr/>
          </p:nvSpPr>
          <p:spPr>
            <a:xfrm>
              <a:off x="3122726" y="900497"/>
              <a:ext cx="88551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sp>
          <p:nvSpPr>
            <p:cNvPr id="600" name="线条"/>
            <p:cNvSpPr/>
            <p:nvPr/>
          </p:nvSpPr>
          <p:spPr>
            <a:xfrm flipH="1" flipV="1">
              <a:off x="6218231" y="900497"/>
              <a:ext cx="1673464"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3200"/>
              </a:pPr>
              <a:endParaRPr/>
            </a:p>
          </p:txBody>
        </p:sp>
      </p:grpSp>
      <p:sp>
        <p:nvSpPr>
          <p:cNvPr id="38" name="6.1.4 四、I/O通道"/>
          <p:cNvSpPr/>
          <p:nvPr/>
        </p:nvSpPr>
        <p:spPr>
          <a:xfrm>
            <a:off x="33917" y="32986"/>
            <a:ext cx="2064668"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6.1.4 四、I/O通道</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0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07" name="简述I/O设备引入通道的作用。…"/>
          <p:cNvSpPr/>
          <p:nvPr/>
        </p:nvSpPr>
        <p:spPr>
          <a:xfrm>
            <a:off x="2819352" y="4774095"/>
            <a:ext cx="18745296" cy="3957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简述I/O设备引入通道的作用。</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solidFill>
                  <a:srgbClr val="FFFFFF"/>
                </a:solidFill>
                <a:latin typeface="Lantinghei SC Extralight"/>
                <a:ea typeface="Lantinghei SC Extralight"/>
                <a:cs typeface="Lantinghei SC Extralight"/>
                <a:sym typeface="Lantinghei SC Extralight"/>
              </a:defRPr>
            </a:pPr>
            <a:r>
              <a:t>引入通道能够使CPU从控制I/O的任务中解脱，使CPU与I/O并行工作，提高CPU的利用率和系统的吞吐量。</a:t>
            </a:r>
          </a:p>
        </p:txBody>
      </p:sp>
      <p:sp>
        <p:nvSpPr>
          <p:cNvPr id="60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09"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4 四、I/O通道"/>
          <p:cNvSpPr/>
          <p:nvPr/>
        </p:nvSpPr>
        <p:spPr>
          <a:xfrm>
            <a:off x="33917" y="32986"/>
            <a:ext cx="2064668"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6.1.4 四、I/O通道</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13" name="简述I/O设备引入通道的作用。…"/>
          <p:cNvSpPr/>
          <p:nvPr/>
        </p:nvSpPr>
        <p:spPr>
          <a:xfrm>
            <a:off x="2819352" y="4774095"/>
            <a:ext cx="18745296" cy="3957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简述I/O设备引入通道的作用。</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引入通道能够使CPU从控制I/O的任务中解脱，使CPU与I/O并行工作，提高CPU的利用率和系统的吞吐量。</a:t>
            </a:r>
          </a:p>
        </p:txBody>
      </p:sp>
      <p:sp>
        <p:nvSpPr>
          <p:cNvPr id="61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15"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7" name="6.1.4 四、I/O通道"/>
          <p:cNvSpPr/>
          <p:nvPr/>
        </p:nvSpPr>
        <p:spPr>
          <a:xfrm>
            <a:off x="33917" y="32986"/>
            <a:ext cx="2064668"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6.1.4 四、I/O通道</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3"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74"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75"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7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7"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78"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79"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19"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620"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621"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62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23"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624"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625"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626" name="I/O系统的结构"/>
          <p:cNvSpPr/>
          <p:nvPr/>
        </p:nvSpPr>
        <p:spPr>
          <a:xfrm>
            <a:off x="16846334" y="2151745"/>
            <a:ext cx="4318258"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I/O系统的结构</a:t>
            </a:r>
          </a:p>
        </p:txBody>
      </p:sp>
      <p:sp>
        <p:nvSpPr>
          <p:cNvPr id="627" name="I/O设备的分类"/>
          <p:cNvSpPr/>
          <p:nvPr/>
        </p:nvSpPr>
        <p:spPr>
          <a:xfrm>
            <a:off x="16846334" y="3056059"/>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I/O设备的分类</a:t>
            </a:r>
          </a:p>
        </p:txBody>
      </p:sp>
      <p:sp>
        <p:nvSpPr>
          <p:cNvPr id="628" name="线条"/>
          <p:cNvSpPr/>
          <p:nvPr/>
        </p:nvSpPr>
        <p:spPr>
          <a:xfrm flipV="1">
            <a:off x="16508114" y="2361023"/>
            <a:ext cx="1" cy="3352981"/>
          </a:xfrm>
          <a:prstGeom prst="line">
            <a:avLst/>
          </a:prstGeom>
          <a:ln w="38100">
            <a:solidFill>
              <a:srgbClr val="000000"/>
            </a:solidFill>
            <a:miter lim="400000"/>
          </a:ln>
        </p:spPr>
        <p:txBody>
          <a:bodyPr lIns="50800" tIns="50800" rIns="50800" bIns="50800" anchor="ctr"/>
          <a:lstStyle/>
          <a:p>
            <a:pPr>
              <a:defRPr sz="3200"/>
            </a:pPr>
            <a:endParaRPr/>
          </a:p>
        </p:txBody>
      </p:sp>
      <p:sp>
        <p:nvSpPr>
          <p:cNvPr id="629" name="线条"/>
          <p:cNvSpPr/>
          <p:nvPr/>
        </p:nvSpPr>
        <p:spPr>
          <a:xfrm>
            <a:off x="15924700" y="4037513"/>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630" name="设备控制器"/>
          <p:cNvSpPr/>
          <p:nvPr/>
        </p:nvSpPr>
        <p:spPr>
          <a:xfrm>
            <a:off x="16846334" y="3935345"/>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设备控制器</a:t>
            </a:r>
          </a:p>
        </p:txBody>
      </p:sp>
      <p:sp>
        <p:nvSpPr>
          <p:cNvPr id="631" name="I / O通道"/>
          <p:cNvSpPr/>
          <p:nvPr/>
        </p:nvSpPr>
        <p:spPr>
          <a:xfrm>
            <a:off x="16846334" y="4819731"/>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I / O通道</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3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35"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636" name="2 I/O控制方式"/>
          <p:cNvSpPr/>
          <p:nvPr/>
        </p:nvSpPr>
        <p:spPr>
          <a:xfrm>
            <a:off x="9783929" y="4592295"/>
            <a:ext cx="5346014"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2 I/O控制方式</a:t>
            </a:r>
          </a:p>
        </p:txBody>
      </p:sp>
      <p:sp>
        <p:nvSpPr>
          <p:cNvPr id="637"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63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39"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640"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641"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4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4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48"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649" name="轮询控制方式"/>
          <p:cNvSpPr/>
          <p:nvPr/>
        </p:nvSpPr>
        <p:spPr>
          <a:xfrm>
            <a:off x="830549" y="1986408"/>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轮询</a:t>
            </a:r>
            <a:r>
              <a:rPr b="0"/>
              <a:t>控制方式</a:t>
            </a:r>
          </a:p>
        </p:txBody>
      </p:sp>
      <p:sp>
        <p:nvSpPr>
          <p:cNvPr id="650" name="中断控制方式"/>
          <p:cNvSpPr/>
          <p:nvPr/>
        </p:nvSpPr>
        <p:spPr>
          <a:xfrm>
            <a:off x="830549" y="48108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中断</a:t>
            </a:r>
            <a:r>
              <a:rPr b="0"/>
              <a:t>控制方式</a:t>
            </a:r>
          </a:p>
        </p:txBody>
      </p:sp>
      <p:sp>
        <p:nvSpPr>
          <p:cNvPr id="651" name="DMA控制方式"/>
          <p:cNvSpPr/>
          <p:nvPr/>
        </p:nvSpPr>
        <p:spPr>
          <a:xfrm>
            <a:off x="830549" y="7635197"/>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DMA</a:t>
            </a:r>
            <a:r>
              <a:rPr b="0"/>
              <a:t>控制方式</a:t>
            </a:r>
          </a:p>
        </p:txBody>
      </p:sp>
      <p:sp>
        <p:nvSpPr>
          <p:cNvPr id="652" name="通道控制方式"/>
          <p:cNvSpPr/>
          <p:nvPr/>
        </p:nvSpPr>
        <p:spPr>
          <a:xfrm>
            <a:off x="830549" y="10459591"/>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通道</a:t>
            </a:r>
            <a:r>
              <a:rPr b="0"/>
              <a:t>控制方式</a:t>
            </a:r>
          </a:p>
        </p:txBody>
      </p:sp>
      <p:sp>
        <p:nvSpPr>
          <p:cNvPr id="653" name="早期"/>
          <p:cNvSpPr/>
          <p:nvPr/>
        </p:nvSpPr>
        <p:spPr>
          <a:xfrm>
            <a:off x="6236574" y="2170558"/>
            <a:ext cx="1257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早期</a:t>
            </a:r>
          </a:p>
        </p:txBody>
      </p:sp>
      <p:sp>
        <p:nvSpPr>
          <p:cNvPr id="654" name="引入中断机制后"/>
          <p:cNvSpPr/>
          <p:nvPr/>
        </p:nvSpPr>
        <p:spPr>
          <a:xfrm>
            <a:off x="6236574" y="4994952"/>
            <a:ext cx="4114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引入中断机制后</a:t>
            </a:r>
          </a:p>
        </p:txBody>
      </p:sp>
      <p:sp>
        <p:nvSpPr>
          <p:cNvPr id="655" name="提高输入输出性能"/>
          <p:cNvSpPr/>
          <p:nvPr/>
        </p:nvSpPr>
        <p:spPr>
          <a:xfrm>
            <a:off x="6236574" y="7819347"/>
            <a:ext cx="4686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提高输入输出性能</a:t>
            </a:r>
          </a:p>
        </p:txBody>
      </p:sp>
      <p:sp>
        <p:nvSpPr>
          <p:cNvPr id="656" name="使输入/输出更大程度地独立于主机CPU"/>
          <p:cNvSpPr/>
          <p:nvPr/>
        </p:nvSpPr>
        <p:spPr>
          <a:xfrm>
            <a:off x="6236574" y="10643741"/>
            <a:ext cx="1002011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使输入/输出更大程度地独立于主机CPU</a:t>
            </a:r>
          </a:p>
        </p:txBody>
      </p:sp>
      <p:sp>
        <p:nvSpPr>
          <p:cNvPr id="657" name="线条"/>
          <p:cNvSpPr/>
          <p:nvPr/>
        </p:nvSpPr>
        <p:spPr>
          <a:xfrm>
            <a:off x="3275268" y="3398605"/>
            <a:ext cx="1" cy="12700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658" name="线条"/>
          <p:cNvSpPr/>
          <p:nvPr/>
        </p:nvSpPr>
        <p:spPr>
          <a:xfrm>
            <a:off x="3275268" y="6223000"/>
            <a:ext cx="1" cy="12700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659" name="线条"/>
          <p:cNvSpPr/>
          <p:nvPr/>
        </p:nvSpPr>
        <p:spPr>
          <a:xfrm>
            <a:off x="3275268" y="9047395"/>
            <a:ext cx="1" cy="12700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660" name="箭头"/>
          <p:cNvSpPr/>
          <p:nvPr/>
        </p:nvSpPr>
        <p:spPr>
          <a:xfrm>
            <a:off x="11240641" y="5967241"/>
            <a:ext cx="2303682" cy="1781518"/>
          </a:xfrm>
          <a:prstGeom prst="rightArrow">
            <a:avLst>
              <a:gd name="adj1" fmla="val 32000"/>
              <a:gd name="adj2" fmla="val 45624"/>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61" name="尽量减少主机对输入/输出控制的干预…"/>
          <p:cNvSpPr/>
          <p:nvPr/>
        </p:nvSpPr>
        <p:spPr>
          <a:xfrm>
            <a:off x="13883634" y="6007099"/>
            <a:ext cx="9698619"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尽量</a:t>
            </a:r>
            <a:r>
              <a:rPr b="1">
                <a:latin typeface="Helvetica"/>
                <a:ea typeface="Helvetica"/>
                <a:cs typeface="Helvetica"/>
                <a:sym typeface="Helvetica"/>
              </a:rPr>
              <a:t>减少</a:t>
            </a:r>
            <a:r>
              <a:t>主机对输入/输出控制的</a:t>
            </a:r>
            <a:r>
              <a:rPr b="1">
                <a:latin typeface="Helvetica"/>
                <a:ea typeface="Helvetica"/>
                <a:cs typeface="Helvetica"/>
                <a:sym typeface="Helvetica"/>
              </a:rPr>
              <a:t>干预</a:t>
            </a:r>
          </a:p>
          <a:p>
            <a:pPr algn="just">
              <a:defRPr sz="4500" b="1">
                <a:latin typeface="Helvetica"/>
                <a:ea typeface="Helvetica"/>
                <a:cs typeface="Helvetica"/>
                <a:sym typeface="Helvetica"/>
              </a:defRPr>
            </a:pPr>
            <a:r>
              <a:t>提高</a:t>
            </a:r>
            <a:r>
              <a:rPr b="0">
                <a:latin typeface="+mn-lt"/>
                <a:ea typeface="+mn-ea"/>
                <a:cs typeface="+mn-cs"/>
                <a:sym typeface="Helvetica Light"/>
              </a:rPr>
              <a:t>主机与输入/输出的</a:t>
            </a:r>
            <a:r>
              <a:t>并行程度</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6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68"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669" name="轮询控制方式"/>
          <p:cNvSpPr/>
          <p:nvPr/>
        </p:nvSpPr>
        <p:spPr>
          <a:xfrm>
            <a:off x="830549" y="1986408"/>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轮询</a:t>
            </a:r>
            <a:r>
              <a:rPr b="0"/>
              <a:t>控制方式</a:t>
            </a:r>
          </a:p>
        </p:txBody>
      </p:sp>
      <p:sp>
        <p:nvSpPr>
          <p:cNvPr id="670" name="中断控制方式"/>
          <p:cNvSpPr/>
          <p:nvPr/>
        </p:nvSpPr>
        <p:spPr>
          <a:xfrm>
            <a:off x="830549" y="4810802"/>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中断</a:t>
            </a:r>
            <a:r>
              <a:rPr b="0"/>
              <a:t>控制方式</a:t>
            </a:r>
          </a:p>
        </p:txBody>
      </p:sp>
      <p:sp>
        <p:nvSpPr>
          <p:cNvPr id="671" name="DMA控制方式"/>
          <p:cNvSpPr/>
          <p:nvPr/>
        </p:nvSpPr>
        <p:spPr>
          <a:xfrm>
            <a:off x="830549" y="76351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DMA</a:t>
            </a:r>
            <a:r>
              <a:rPr b="0"/>
              <a:t>控制方式</a:t>
            </a:r>
          </a:p>
        </p:txBody>
      </p:sp>
      <p:sp>
        <p:nvSpPr>
          <p:cNvPr id="672" name="箭头"/>
          <p:cNvSpPr/>
          <p:nvPr/>
        </p:nvSpPr>
        <p:spPr>
          <a:xfrm>
            <a:off x="6608753" y="1986408"/>
            <a:ext cx="170214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314" y="14256"/>
                </a:moveTo>
                <a:lnTo>
                  <a:pt x="10314" y="21600"/>
                </a:lnTo>
                <a:lnTo>
                  <a:pt x="0" y="10800"/>
                </a:lnTo>
                <a:lnTo>
                  <a:pt x="10314" y="0"/>
                </a:lnTo>
                <a:lnTo>
                  <a:pt x="10314"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7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7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77"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678" name="轮询控制方式"/>
          <p:cNvSpPr/>
          <p:nvPr/>
        </p:nvSpPr>
        <p:spPr>
          <a:xfrm>
            <a:off x="611531" y="753940"/>
            <a:ext cx="4889439" cy="1102505"/>
          </a:xfrm>
          <a:prstGeom prst="roundRect">
            <a:avLst>
              <a:gd name="adj" fmla="val 17279"/>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轮询</a:t>
            </a:r>
            <a:r>
              <a:rPr b="0"/>
              <a:t>控制方式</a:t>
            </a:r>
          </a:p>
        </p:txBody>
      </p:sp>
      <p:sp>
        <p:nvSpPr>
          <p:cNvPr id="679" name="主机试图发送I/O控制命令之前…"/>
          <p:cNvSpPr/>
          <p:nvPr/>
        </p:nvSpPr>
        <p:spPr>
          <a:xfrm>
            <a:off x="765011" y="2629340"/>
            <a:ext cx="20895056" cy="402844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pPr>
            <a:r>
              <a:t>主机试图发送I/O控制命令之前</a:t>
            </a:r>
          </a:p>
          <a:p>
            <a:pPr algn="l">
              <a:lnSpc>
                <a:spcPct val="120000"/>
              </a:lnSpc>
              <a:defRPr sz="4800"/>
            </a:pPr>
            <a:r>
              <a:t>先通过</a:t>
            </a:r>
            <a:r>
              <a:rPr b="1">
                <a:solidFill>
                  <a:schemeClr val="accent5"/>
                </a:solidFill>
                <a:latin typeface="Helvetica"/>
                <a:ea typeface="Helvetica"/>
                <a:cs typeface="Helvetica"/>
                <a:sym typeface="Helvetica"/>
              </a:rPr>
              <a:t>反复检测设备控制器状态寄存器的忙/闲标志位</a:t>
            </a:r>
          </a:p>
          <a:p>
            <a:pPr algn="l">
              <a:lnSpc>
                <a:spcPct val="120000"/>
              </a:lnSpc>
              <a:defRPr sz="4800"/>
            </a:pPr>
            <a:r>
              <a:t>若设备“忙”，主机继续检测该标志位</a:t>
            </a:r>
          </a:p>
          <a:p>
            <a:pPr algn="l">
              <a:lnSpc>
                <a:spcPct val="120000"/>
              </a:lnSpc>
              <a:defRPr sz="4800"/>
            </a:pPr>
            <a:r>
              <a:t>直到该位为“空闲”，主机发送I/O指令</a:t>
            </a:r>
          </a:p>
        </p:txBody>
      </p:sp>
      <p:sp>
        <p:nvSpPr>
          <p:cNvPr id="680" name="缺点：…"/>
          <p:cNvSpPr/>
          <p:nvPr/>
        </p:nvSpPr>
        <p:spPr>
          <a:xfrm>
            <a:off x="758661" y="8216056"/>
            <a:ext cx="20942094"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pPr>
            <a:r>
              <a:t>缺点：</a:t>
            </a:r>
          </a:p>
          <a:p>
            <a:pPr algn="just">
              <a:defRPr sz="4800"/>
            </a:pPr>
            <a:r>
              <a:t>使CPU经常处于</a:t>
            </a:r>
            <a:r>
              <a:rPr b="1">
                <a:latin typeface="Helvetica"/>
                <a:ea typeface="Helvetica"/>
                <a:cs typeface="Helvetica"/>
                <a:sym typeface="Helvetica"/>
              </a:rPr>
              <a:t>循环测试状态</a:t>
            </a:r>
            <a:r>
              <a:t>，造成</a:t>
            </a:r>
            <a:r>
              <a:rPr b="1">
                <a:latin typeface="Helvetica"/>
                <a:ea typeface="Helvetica"/>
                <a:cs typeface="Helvetica"/>
                <a:sym typeface="Helvetica"/>
              </a:rPr>
              <a:t>CPU的极大浪费</a:t>
            </a:r>
            <a:r>
              <a:t>，影响整个进程的</a:t>
            </a:r>
            <a:r>
              <a:rPr b="1">
                <a:latin typeface="Helvetica"/>
                <a:ea typeface="Helvetica"/>
                <a:cs typeface="Helvetica"/>
                <a:sym typeface="Helvetica"/>
              </a:rPr>
              <a:t>吞吐量</a:t>
            </a:r>
          </a:p>
        </p:txBody>
      </p:sp>
      <p:sp>
        <p:nvSpPr>
          <p:cNvPr id="681" name="6.2.1 一、轮询"/>
          <p:cNvSpPr/>
          <p:nvPr/>
        </p:nvSpPr>
        <p:spPr>
          <a:xfrm>
            <a:off x="33917" y="130252"/>
            <a:ext cx="225702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6.2.1 一、轮询</a:t>
            </a:r>
          </a:p>
        </p:txBody>
      </p:sp>
      <p:pic>
        <p:nvPicPr>
          <p:cNvPr id="682" name="屏幕快照 2019-03-06 下午5.23.16.png" descr="屏幕快照 2019-03-06 下午5.23.16.png"/>
          <p:cNvPicPr>
            <a:picLocks noChangeAspect="1"/>
          </p:cNvPicPr>
          <p:nvPr/>
        </p:nvPicPr>
        <p:blipFill>
          <a:blip r:embed="rId4">
            <a:extLst/>
          </a:blip>
          <a:stretch>
            <a:fillRect/>
          </a:stretch>
        </p:blipFill>
        <p:spPr>
          <a:xfrm>
            <a:off x="20175571" y="687491"/>
            <a:ext cx="3721457" cy="1235403"/>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8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88" name="输入/输出方式有早期的（  ）控制方式。在中断机制被引入计算机系统后才采用中断控制方式。…"/>
          <p:cNvSpPr/>
          <p:nvPr/>
        </p:nvSpPr>
        <p:spPr>
          <a:xfrm>
            <a:off x="2819352" y="3265335"/>
            <a:ext cx="18745296"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输入/输出方式有早期的（  ）控制方式。在中断机制被引入计算机系统后才采用中断控制方式。</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A:CPU</a:t>
            </a:r>
          </a:p>
          <a:p>
            <a:pPr algn="l">
              <a:lnSpc>
                <a:spcPct val="120000"/>
              </a:lnSpc>
              <a:defRPr sz="4800">
                <a:latin typeface="Lantinghei SC Extralight"/>
                <a:ea typeface="Lantinghei SC Extralight"/>
                <a:cs typeface="Lantinghei SC Extralight"/>
                <a:sym typeface="Lantinghei SC Extralight"/>
              </a:defRPr>
            </a:pPr>
            <a:r>
              <a:t>B:指令编码</a:t>
            </a:r>
          </a:p>
          <a:p>
            <a:pPr algn="l">
              <a:lnSpc>
                <a:spcPct val="120000"/>
              </a:lnSpc>
              <a:defRPr sz="4800">
                <a:latin typeface="Lantinghei SC Extralight"/>
                <a:ea typeface="Lantinghei SC Extralight"/>
                <a:cs typeface="Lantinghei SC Extralight"/>
                <a:sym typeface="Lantinghei SC Extralight"/>
              </a:defRPr>
            </a:pPr>
            <a:r>
              <a:t>C:处理机</a:t>
            </a:r>
          </a:p>
          <a:p>
            <a:pPr algn="l">
              <a:lnSpc>
                <a:spcPct val="120000"/>
              </a:lnSpc>
              <a:defRPr sz="4800">
                <a:latin typeface="Lantinghei SC Extralight"/>
                <a:ea typeface="Lantinghei SC Extralight"/>
                <a:cs typeface="Lantinghei SC Extralight"/>
                <a:sym typeface="Lantinghei SC Extralight"/>
              </a:defRPr>
            </a:pPr>
            <a:r>
              <a:t>D:程序轮询</a:t>
            </a:r>
          </a:p>
        </p:txBody>
      </p:sp>
      <p:sp>
        <p:nvSpPr>
          <p:cNvPr id="68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90"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1 一、轮询"/>
          <p:cNvSpPr/>
          <p:nvPr/>
        </p:nvSpPr>
        <p:spPr>
          <a:xfrm>
            <a:off x="33917" y="130252"/>
            <a:ext cx="225702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6.2.1 一、轮询</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9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94" name="输入/输出方式有早期的（  ）控制方式。在中断机制被引入计算机系统后才采用中断控制方式。…"/>
          <p:cNvSpPr/>
          <p:nvPr/>
        </p:nvSpPr>
        <p:spPr>
          <a:xfrm>
            <a:off x="2819352" y="3265335"/>
            <a:ext cx="18745296"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defRPr sz="4800">
                <a:latin typeface="Lantinghei SC Extralight"/>
                <a:ea typeface="Lantinghei SC Extralight"/>
                <a:cs typeface="Lantinghei SC Extralight"/>
                <a:sym typeface="Lantinghei SC Extralight"/>
              </a:defRPr>
            </a:pPr>
            <a:r>
              <a:t>输入/输出方式有早期的（  ）控制方式。在中断机制被引入计算机系统后才采用中断控制方式。</a:t>
            </a:r>
          </a:p>
          <a:p>
            <a:pPr algn="l">
              <a:lnSpc>
                <a:spcPct val="120000"/>
              </a:lnSpc>
              <a:defRPr sz="4800">
                <a:latin typeface="Lantinghei SC Extralight"/>
                <a:ea typeface="Lantinghei SC Extralight"/>
                <a:cs typeface="Lantinghei SC Extralight"/>
                <a:sym typeface="Lantinghei SC Extralight"/>
              </a:defRPr>
            </a:pPr>
            <a:endParaRPr/>
          </a:p>
          <a:p>
            <a:pPr algn="l">
              <a:lnSpc>
                <a:spcPct val="120000"/>
              </a:lnSpc>
              <a:defRPr sz="4800">
                <a:latin typeface="Lantinghei SC Extralight"/>
                <a:ea typeface="Lantinghei SC Extralight"/>
                <a:cs typeface="Lantinghei SC Extralight"/>
                <a:sym typeface="Lantinghei SC Extralight"/>
              </a:defRPr>
            </a:pPr>
            <a:r>
              <a:t>A:CPU</a:t>
            </a:r>
          </a:p>
          <a:p>
            <a:pPr algn="l">
              <a:lnSpc>
                <a:spcPct val="120000"/>
              </a:lnSpc>
              <a:defRPr sz="4800">
                <a:latin typeface="Lantinghei SC Extralight"/>
                <a:ea typeface="Lantinghei SC Extralight"/>
                <a:cs typeface="Lantinghei SC Extralight"/>
                <a:sym typeface="Lantinghei SC Extralight"/>
              </a:defRPr>
            </a:pPr>
            <a:r>
              <a:t>B:指令编码</a:t>
            </a:r>
          </a:p>
          <a:p>
            <a:pPr algn="l">
              <a:lnSpc>
                <a:spcPct val="120000"/>
              </a:lnSpc>
              <a:defRPr sz="4800">
                <a:latin typeface="Lantinghei SC Extralight"/>
                <a:ea typeface="Lantinghei SC Extralight"/>
                <a:cs typeface="Lantinghei SC Extralight"/>
                <a:sym typeface="Lantinghei SC Extralight"/>
              </a:defRPr>
            </a:pPr>
            <a:r>
              <a:t>C:处理机</a:t>
            </a:r>
          </a:p>
          <a:p>
            <a:pPr algn="l">
              <a:lnSpc>
                <a:spcPct val="120000"/>
              </a:lnSpc>
              <a:defRPr sz="4800">
                <a:solidFill>
                  <a:schemeClr val="accent5"/>
                </a:solidFill>
                <a:latin typeface="Lantinghei SC Extralight"/>
                <a:ea typeface="Lantinghei SC Extralight"/>
                <a:cs typeface="Lantinghei SC Extralight"/>
                <a:sym typeface="Lantinghei SC Extralight"/>
              </a:defRPr>
            </a:pPr>
            <a:r>
              <a:t>D:程序轮询</a:t>
            </a:r>
          </a:p>
        </p:txBody>
      </p:sp>
      <p:sp>
        <p:nvSpPr>
          <p:cNvPr id="69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96"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1 一、轮询"/>
          <p:cNvSpPr/>
          <p:nvPr/>
        </p:nvSpPr>
        <p:spPr>
          <a:xfrm>
            <a:off x="33917" y="130252"/>
            <a:ext cx="225702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6.2.1 一、轮询</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9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0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01"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02" name="轮询控制方式"/>
          <p:cNvSpPr/>
          <p:nvPr/>
        </p:nvSpPr>
        <p:spPr>
          <a:xfrm>
            <a:off x="830549" y="1986408"/>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轮询</a:t>
            </a:r>
            <a:r>
              <a:rPr b="0"/>
              <a:t>控制方式</a:t>
            </a:r>
          </a:p>
        </p:txBody>
      </p:sp>
      <p:sp>
        <p:nvSpPr>
          <p:cNvPr id="703" name="中断控制方式"/>
          <p:cNvSpPr/>
          <p:nvPr/>
        </p:nvSpPr>
        <p:spPr>
          <a:xfrm>
            <a:off x="830549" y="4810802"/>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中断</a:t>
            </a:r>
            <a:r>
              <a:rPr b="0"/>
              <a:t>控制方式</a:t>
            </a:r>
          </a:p>
        </p:txBody>
      </p:sp>
      <p:sp>
        <p:nvSpPr>
          <p:cNvPr id="704" name="DMA控制方式"/>
          <p:cNvSpPr/>
          <p:nvPr/>
        </p:nvSpPr>
        <p:spPr>
          <a:xfrm>
            <a:off x="830549" y="76351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DMA</a:t>
            </a:r>
            <a:r>
              <a:rPr b="0"/>
              <a:t>控制方式</a:t>
            </a:r>
          </a:p>
        </p:txBody>
      </p:sp>
      <p:sp>
        <p:nvSpPr>
          <p:cNvPr id="705" name="箭头"/>
          <p:cNvSpPr/>
          <p:nvPr/>
        </p:nvSpPr>
        <p:spPr>
          <a:xfrm>
            <a:off x="6584418" y="4810802"/>
            <a:ext cx="170214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314" y="14256"/>
                </a:moveTo>
                <a:lnTo>
                  <a:pt x="10314" y="21600"/>
                </a:lnTo>
                <a:lnTo>
                  <a:pt x="0" y="10800"/>
                </a:lnTo>
                <a:lnTo>
                  <a:pt x="10314" y="0"/>
                </a:lnTo>
                <a:lnTo>
                  <a:pt x="10314"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706" name="现在计算机系统广泛采用中断控制方式完成对I/O控制"/>
          <p:cNvSpPr/>
          <p:nvPr/>
        </p:nvSpPr>
        <p:spPr>
          <a:xfrm>
            <a:off x="939258" y="6276505"/>
            <a:ext cx="1431554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4800">
                <a:latin typeface="Helvetica Neue Light"/>
                <a:ea typeface="Helvetica Neue Light"/>
                <a:cs typeface="Helvetica Neue Light"/>
                <a:sym typeface="Helvetica Neue Light"/>
              </a:defRPr>
            </a:pPr>
            <a:r>
              <a:t>现在计算机系统</a:t>
            </a:r>
            <a:r>
              <a:rPr>
                <a:latin typeface="Helvetica Neue"/>
                <a:ea typeface="Helvetica Neue"/>
                <a:cs typeface="Helvetica Neue"/>
                <a:sym typeface="Helvetica Neue"/>
              </a:rPr>
              <a:t>广泛采用中断控制方式</a:t>
            </a:r>
            <a:r>
              <a:t>完成对I/O控制</a:t>
            </a:r>
          </a:p>
        </p:txBody>
      </p:sp>
      <p:sp>
        <p:nvSpPr>
          <p:cNvPr id="11" name="6.2.1 一、轮询"/>
          <p:cNvSpPr/>
          <p:nvPr/>
        </p:nvSpPr>
        <p:spPr>
          <a:xfrm>
            <a:off x="33917" y="161029"/>
            <a:ext cx="176971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a:solidFill>
                  <a:schemeClr val="bg2"/>
                </a:solidFill>
                <a:latin typeface="SimSun" charset="-122"/>
                <a:ea typeface="SimSun" charset="-122"/>
                <a:cs typeface="SimSun" charset="-122"/>
              </a:rPr>
              <a:t>6.2.2</a:t>
            </a:r>
            <a:r>
              <a:rPr lang="zh-CN" altLang="hr-HR" sz="2000" dirty="0">
                <a:solidFill>
                  <a:schemeClr val="bg2"/>
                </a:solidFill>
                <a:latin typeface="SimSun" charset="-122"/>
                <a:ea typeface="SimSun" charset="-122"/>
                <a:cs typeface="SimSun" charset="-122"/>
              </a:rPr>
              <a:t>二、中断</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6.2.1 一、轮询"/>
          <p:cNvSpPr/>
          <p:nvPr/>
        </p:nvSpPr>
        <p:spPr>
          <a:xfrm>
            <a:off x="33917" y="53455"/>
            <a:ext cx="176971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a:solidFill>
                  <a:schemeClr val="bg2"/>
                </a:solidFill>
                <a:latin typeface="SimSun" charset="-122"/>
                <a:ea typeface="SimSun" charset="-122"/>
                <a:cs typeface="SimSun" charset="-122"/>
              </a:rPr>
              <a:t>6.2.2</a:t>
            </a:r>
            <a:r>
              <a:rPr lang="zh-CN" altLang="hr-HR" sz="2000" dirty="0">
                <a:solidFill>
                  <a:schemeClr val="bg2"/>
                </a:solidFill>
                <a:latin typeface="SimSun" charset="-122"/>
                <a:ea typeface="SimSun" charset="-122"/>
                <a:cs typeface="SimSun" charset="-122"/>
              </a:rPr>
              <a:t>二、中断</a:t>
            </a:r>
            <a:endParaRPr sz="2000" dirty="0">
              <a:solidFill>
                <a:schemeClr val="bg2"/>
              </a:solidFill>
              <a:latin typeface="SimSun" charset="-122"/>
              <a:ea typeface="SimSun" charset="-122"/>
              <a:cs typeface="SimSun" charset="-122"/>
            </a:endParaRPr>
          </a:p>
        </p:txBody>
      </p:sp>
      <p:sp>
        <p:nvSpPr>
          <p:cNvPr id="7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4400">
                <a:solidFill>
                  <a:srgbClr val="FFFFFF"/>
                </a:solidFill>
              </a:defRPr>
            </a:pPr>
            <a:endParaRPr/>
          </a:p>
        </p:txBody>
      </p:sp>
      <p:sp>
        <p:nvSpPr>
          <p:cNvPr id="709" name="进程执行"/>
          <p:cNvSpPr/>
          <p:nvPr/>
        </p:nvSpPr>
        <p:spPr>
          <a:xfrm>
            <a:off x="1021624" y="1628704"/>
            <a:ext cx="2362201"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进程执行</a:t>
            </a:r>
          </a:p>
        </p:txBody>
      </p:sp>
      <p:sp>
        <p:nvSpPr>
          <p:cNvPr id="710" name="发出输入输出请求"/>
          <p:cNvSpPr/>
          <p:nvPr/>
        </p:nvSpPr>
        <p:spPr>
          <a:xfrm>
            <a:off x="5662218" y="1628704"/>
            <a:ext cx="4597401"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发出输入输出请求</a:t>
            </a:r>
          </a:p>
        </p:txBody>
      </p:sp>
      <p:sp>
        <p:nvSpPr>
          <p:cNvPr id="711" name="设备不忙"/>
          <p:cNvSpPr/>
          <p:nvPr/>
        </p:nvSpPr>
        <p:spPr>
          <a:xfrm>
            <a:off x="11083905" y="610799"/>
            <a:ext cx="2362201"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设备不忙</a:t>
            </a:r>
          </a:p>
        </p:txBody>
      </p:sp>
      <p:sp>
        <p:nvSpPr>
          <p:cNvPr id="712" name="设备忙"/>
          <p:cNvSpPr/>
          <p:nvPr/>
        </p:nvSpPr>
        <p:spPr>
          <a:xfrm>
            <a:off x="11121090" y="2356066"/>
            <a:ext cx="1803401"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设备忙</a:t>
            </a:r>
          </a:p>
        </p:txBody>
      </p:sp>
      <p:sp>
        <p:nvSpPr>
          <p:cNvPr id="713" name="进程阻塞等待"/>
          <p:cNvSpPr/>
          <p:nvPr/>
        </p:nvSpPr>
        <p:spPr>
          <a:xfrm>
            <a:off x="14903960" y="2488992"/>
            <a:ext cx="3479801"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进程阻塞等待</a:t>
            </a:r>
          </a:p>
        </p:txBody>
      </p:sp>
      <p:sp>
        <p:nvSpPr>
          <p:cNvPr id="714" name="设备工作完毕，通过中断控制器发出中断请求信号"/>
          <p:cNvSpPr/>
          <p:nvPr/>
        </p:nvSpPr>
        <p:spPr>
          <a:xfrm>
            <a:off x="15160316" y="4737603"/>
            <a:ext cx="6666463" cy="16891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vl1pPr>
          </a:lstStyle>
          <a:p>
            <a:r>
              <a:t>设备工作完毕，通过中断控制器发出中断请求信号</a:t>
            </a:r>
          </a:p>
        </p:txBody>
      </p:sp>
      <p:sp>
        <p:nvSpPr>
          <p:cNvPr id="715" name="CPU响应中断，执行对应该设备的中断处理程序"/>
          <p:cNvSpPr/>
          <p:nvPr/>
        </p:nvSpPr>
        <p:spPr>
          <a:xfrm>
            <a:off x="1416605" y="5183055"/>
            <a:ext cx="11892535"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CPU响应中断，执行对应该设备的中断处理程序</a:t>
            </a:r>
          </a:p>
        </p:txBody>
      </p:sp>
      <p:sp>
        <p:nvSpPr>
          <p:cNvPr id="716" name="唤醒因等待该设备而被阻塞的进程"/>
          <p:cNvSpPr/>
          <p:nvPr/>
        </p:nvSpPr>
        <p:spPr>
          <a:xfrm>
            <a:off x="1505782" y="7417431"/>
            <a:ext cx="8509001"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唤醒因等待该设备而被阻塞的进程</a:t>
            </a:r>
          </a:p>
        </p:txBody>
      </p:sp>
      <p:sp>
        <p:nvSpPr>
          <p:cNvPr id="717" name="执行这个进程时，向设备控制器发送I/O指令"/>
          <p:cNvSpPr/>
          <p:nvPr/>
        </p:nvSpPr>
        <p:spPr>
          <a:xfrm>
            <a:off x="12146703" y="7370663"/>
            <a:ext cx="11056457"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400"/>
            </a:lvl1pPr>
          </a:lstStyle>
          <a:p>
            <a:r>
              <a:t>执行这个进程时，向设备控制器发送I/O指令</a:t>
            </a:r>
          </a:p>
        </p:txBody>
      </p:sp>
      <p:sp>
        <p:nvSpPr>
          <p:cNvPr id="718" name="CPU被调度程序分配给某个进程，继续执行某个程序"/>
          <p:cNvSpPr/>
          <p:nvPr/>
        </p:nvSpPr>
        <p:spPr>
          <a:xfrm>
            <a:off x="9337124" y="9704567"/>
            <a:ext cx="13010135"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CPU被调度程序分配给某个进程，继续执行某个程序</a:t>
            </a:r>
          </a:p>
        </p:txBody>
      </p:sp>
      <p:sp>
        <p:nvSpPr>
          <p:cNvPr id="719" name="本次I/O结束后，设备控制器通过向CPU发送中断请求信号告知CPU本次数据传输结束"/>
          <p:cNvSpPr/>
          <p:nvPr/>
        </p:nvSpPr>
        <p:spPr>
          <a:xfrm>
            <a:off x="1666646" y="11962420"/>
            <a:ext cx="21050709"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本次I/O结束后，设备控制器通过向CPU发送中断请求信号告知CPU本次数据传输结束</a:t>
            </a:r>
          </a:p>
        </p:txBody>
      </p:sp>
      <p:sp>
        <p:nvSpPr>
          <p:cNvPr id="720" name="向设备控制器发送I/O指令"/>
          <p:cNvSpPr/>
          <p:nvPr/>
        </p:nvSpPr>
        <p:spPr>
          <a:xfrm>
            <a:off x="15452001" y="610799"/>
            <a:ext cx="6460440" cy="901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r>
              <a:t>向设备控制器发送I/O指令</a:t>
            </a:r>
          </a:p>
        </p:txBody>
      </p:sp>
      <p:sp>
        <p:nvSpPr>
          <p:cNvPr id="721" name="箭头"/>
          <p:cNvSpPr/>
          <p:nvPr/>
        </p:nvSpPr>
        <p:spPr>
          <a:xfrm>
            <a:off x="3652436" y="1444553"/>
            <a:ext cx="1741171"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2" name="箭头"/>
          <p:cNvSpPr/>
          <p:nvPr/>
        </p:nvSpPr>
        <p:spPr>
          <a:xfrm>
            <a:off x="13265269" y="2171690"/>
            <a:ext cx="1297913" cy="1094853"/>
          </a:xfrm>
          <a:prstGeom prst="rightArrow">
            <a:avLst>
              <a:gd name="adj1" fmla="val 32000"/>
              <a:gd name="adj2" fmla="val 74238"/>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3" name="箭头"/>
          <p:cNvSpPr/>
          <p:nvPr/>
        </p:nvSpPr>
        <p:spPr>
          <a:xfrm rot="10789974">
            <a:off x="13583070" y="5161662"/>
            <a:ext cx="1302880" cy="932187"/>
          </a:xfrm>
          <a:prstGeom prst="rightArrow">
            <a:avLst>
              <a:gd name="adj1" fmla="val 32000"/>
              <a:gd name="adj2" fmla="val 87887"/>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4" name="箭头"/>
          <p:cNvSpPr/>
          <p:nvPr/>
        </p:nvSpPr>
        <p:spPr>
          <a:xfrm rot="5414791">
            <a:off x="6494341" y="6099563"/>
            <a:ext cx="1102091" cy="1307313"/>
          </a:xfrm>
          <a:prstGeom prst="rightArrow">
            <a:avLst>
              <a:gd name="adj1" fmla="val 33025"/>
              <a:gd name="adj2" fmla="val 5884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5" name="箭头"/>
          <p:cNvSpPr/>
          <p:nvPr/>
        </p:nvSpPr>
        <p:spPr>
          <a:xfrm rot="21539985">
            <a:off x="10416776" y="7285113"/>
            <a:ext cx="1330913" cy="1066665"/>
          </a:xfrm>
          <a:prstGeom prst="rightArrow">
            <a:avLst>
              <a:gd name="adj1" fmla="val 32000"/>
              <a:gd name="adj2" fmla="val 7886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6" name="箭头"/>
          <p:cNvSpPr/>
          <p:nvPr/>
        </p:nvSpPr>
        <p:spPr>
          <a:xfrm rot="5400000">
            <a:off x="20748220" y="10728586"/>
            <a:ext cx="1102506" cy="1087204"/>
          </a:xfrm>
          <a:prstGeom prst="rightArrow">
            <a:avLst>
              <a:gd name="adj1" fmla="val 35288"/>
              <a:gd name="adj2" fmla="val 52014"/>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7" name="箭头"/>
          <p:cNvSpPr/>
          <p:nvPr/>
        </p:nvSpPr>
        <p:spPr>
          <a:xfrm>
            <a:off x="13800097" y="514223"/>
            <a:ext cx="1297913" cy="1094853"/>
          </a:xfrm>
          <a:prstGeom prst="rightArrow">
            <a:avLst>
              <a:gd name="adj1" fmla="val 32000"/>
              <a:gd name="adj2" fmla="val 74238"/>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29" name="中断控制方式"/>
          <p:cNvSpPr/>
          <p:nvPr/>
        </p:nvSpPr>
        <p:spPr>
          <a:xfrm>
            <a:off x="368178" y="169892"/>
            <a:ext cx="4889438" cy="1102505"/>
          </a:xfrm>
          <a:prstGeom prst="roundRect">
            <a:avLst>
              <a:gd name="adj" fmla="val 17279"/>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中断</a:t>
            </a:r>
            <a:r>
              <a:rPr b="0"/>
              <a:t>控制方式</a:t>
            </a:r>
          </a:p>
        </p:txBody>
      </p:sp>
      <p:sp>
        <p:nvSpPr>
          <p:cNvPr id="730" name="线条"/>
          <p:cNvSpPr/>
          <p:nvPr/>
        </p:nvSpPr>
        <p:spPr>
          <a:xfrm flipV="1">
            <a:off x="10267227" y="1189423"/>
            <a:ext cx="804119" cy="907291"/>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731" name="线条"/>
          <p:cNvSpPr/>
          <p:nvPr/>
        </p:nvSpPr>
        <p:spPr>
          <a:xfrm>
            <a:off x="10266370" y="2109413"/>
            <a:ext cx="804291" cy="804292"/>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732" name="箭头"/>
          <p:cNvSpPr/>
          <p:nvPr/>
        </p:nvSpPr>
        <p:spPr>
          <a:xfrm rot="5400000">
            <a:off x="16171425" y="3606705"/>
            <a:ext cx="944871" cy="1087204"/>
          </a:xfrm>
          <a:prstGeom prst="rightArrow">
            <a:avLst>
              <a:gd name="adj1" fmla="val 35288"/>
              <a:gd name="adj2" fmla="val 5985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
        <p:nvSpPr>
          <p:cNvPr id="733" name="箭头"/>
          <p:cNvSpPr/>
          <p:nvPr/>
        </p:nvSpPr>
        <p:spPr>
          <a:xfrm rot="5400000">
            <a:off x="17608962" y="8470236"/>
            <a:ext cx="1102506" cy="1087203"/>
          </a:xfrm>
          <a:prstGeom prst="rightArrow">
            <a:avLst>
              <a:gd name="adj1" fmla="val 35288"/>
              <a:gd name="adj2" fmla="val 52014"/>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400">
                <a:solidFill>
                  <a:srgbClr val="FFFFFF"/>
                </a:solidFill>
              </a:defRPr>
            </a:pPr>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6.2.1 一、轮询"/>
          <p:cNvSpPr/>
          <p:nvPr/>
        </p:nvSpPr>
        <p:spPr>
          <a:xfrm>
            <a:off x="33917" y="161029"/>
            <a:ext cx="176971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a:solidFill>
                  <a:schemeClr val="bg2"/>
                </a:solidFill>
                <a:latin typeface="SimSun" charset="-122"/>
                <a:ea typeface="SimSun" charset="-122"/>
                <a:cs typeface="SimSun" charset="-122"/>
              </a:rPr>
              <a:t>6.2.2</a:t>
            </a:r>
            <a:r>
              <a:rPr lang="zh-CN" altLang="hr-HR" sz="2000" dirty="0">
                <a:solidFill>
                  <a:schemeClr val="bg2"/>
                </a:solidFill>
                <a:latin typeface="SimSun" charset="-122"/>
                <a:ea typeface="SimSun" charset="-122"/>
                <a:cs typeface="SimSun" charset="-122"/>
              </a:rPr>
              <a:t>二、中断</a:t>
            </a:r>
            <a:endParaRPr sz="2000" dirty="0">
              <a:solidFill>
                <a:schemeClr val="bg2"/>
              </a:solidFill>
              <a:latin typeface="SimSun" charset="-122"/>
              <a:ea typeface="SimSun" charset="-122"/>
              <a:cs typeface="SimSun" charset="-122"/>
            </a:endParaRPr>
          </a:p>
        </p:txBody>
      </p:sp>
      <p:sp>
        <p:nvSpPr>
          <p:cNvPr id="7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4400">
                <a:solidFill>
                  <a:srgbClr val="FFFFFF"/>
                </a:solidFill>
              </a:defRPr>
            </a:pPr>
            <a:endParaRPr/>
          </a:p>
        </p:txBody>
      </p:sp>
      <p:pic>
        <p:nvPicPr>
          <p:cNvPr id="739" name="屏幕快照 2019-03-06 下午5.23.32.png" descr="屏幕快照 2019-03-06 下午5.23.32.png"/>
          <p:cNvPicPr>
            <a:picLocks noChangeAspect="1"/>
          </p:cNvPicPr>
          <p:nvPr/>
        </p:nvPicPr>
        <p:blipFill>
          <a:blip r:embed="rId3">
            <a:extLst/>
          </a:blip>
          <a:stretch>
            <a:fillRect/>
          </a:stretch>
        </p:blipFill>
        <p:spPr>
          <a:xfrm>
            <a:off x="21120447" y="354178"/>
            <a:ext cx="3070556" cy="995201"/>
          </a:xfrm>
          <a:prstGeom prst="rect">
            <a:avLst/>
          </a:prstGeom>
          <a:ln w="12700">
            <a:miter lim="400000"/>
          </a:ln>
        </p:spPr>
      </p:pic>
      <p:sp>
        <p:nvSpPr>
          <p:cNvPr id="740" name="CPU执行过程中，发出输入/输出请求，若此时I/O设备忙，则进程阻塞等待。…"/>
          <p:cNvSpPr/>
          <p:nvPr/>
        </p:nvSpPr>
        <p:spPr>
          <a:xfrm>
            <a:off x="1132750" y="2270961"/>
            <a:ext cx="22118500" cy="697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CPU执行过程中，发出输入/输出请求，若此时I/O设备忙，则进程阻塞等待。</a:t>
            </a:r>
          </a:p>
          <a:p>
            <a:pPr algn="just">
              <a:defRPr sz="4500"/>
            </a:pPr>
            <a:endParaRPr/>
          </a:p>
          <a:p>
            <a:pPr algn="just">
              <a:defRPr sz="4500"/>
            </a:pPr>
            <a:r>
              <a:t>当处于“忙”状态的设备工作完毕，通过中断控制器发出中断请求信号，CPU响应中断，执行对应该设备的中断处理程序，然后唤醒因等待该设备而被阻塞的进程。</a:t>
            </a:r>
          </a:p>
          <a:p>
            <a:pPr algn="just">
              <a:defRPr sz="4500"/>
            </a:pPr>
            <a:endParaRPr/>
          </a:p>
          <a:p>
            <a:pPr algn="just">
              <a:defRPr sz="4500"/>
            </a:pPr>
            <a:r>
              <a:t>CPU继续执行这个进程时，向设备控制器发送I/O指令，然后CPU被调度程序分配给某个进程，继续执行某个进程。</a:t>
            </a:r>
          </a:p>
          <a:p>
            <a:pPr algn="just">
              <a:defRPr sz="4500"/>
            </a:pPr>
            <a:endParaRPr/>
          </a:p>
          <a:p>
            <a:pPr algn="just">
              <a:defRPr sz="4500"/>
            </a:pPr>
            <a:r>
              <a:t>本次I/O结束后，设备控制器通过向CPU发送中断请求信号告知CPU本次数据传输结束</a:t>
            </a:r>
          </a:p>
        </p:txBody>
      </p:sp>
      <p:sp>
        <p:nvSpPr>
          <p:cNvPr id="741" name="优点：…"/>
          <p:cNvSpPr/>
          <p:nvPr/>
        </p:nvSpPr>
        <p:spPr>
          <a:xfrm>
            <a:off x="1123691" y="9925465"/>
            <a:ext cx="2117973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pPr>
            <a:r>
              <a:t>优点：</a:t>
            </a:r>
          </a:p>
          <a:p>
            <a:pPr algn="just">
              <a:defRPr sz="4800"/>
            </a:pPr>
            <a:r>
              <a:t>使</a:t>
            </a:r>
            <a:r>
              <a:rPr b="1">
                <a:solidFill>
                  <a:schemeClr val="accent5"/>
                </a:solidFill>
                <a:latin typeface="Helvetica"/>
                <a:ea typeface="Helvetica"/>
                <a:cs typeface="Helvetica"/>
                <a:sym typeface="Helvetica"/>
              </a:rPr>
              <a:t>CPU和I/O设备</a:t>
            </a:r>
            <a:r>
              <a:t>在某些时间段上</a:t>
            </a:r>
            <a:r>
              <a:rPr b="1">
                <a:solidFill>
                  <a:schemeClr val="accent5"/>
                </a:solidFill>
                <a:latin typeface="Helvetica"/>
                <a:ea typeface="Helvetica"/>
                <a:cs typeface="Helvetica"/>
                <a:sym typeface="Helvetica"/>
              </a:rPr>
              <a:t>并行工作</a:t>
            </a:r>
            <a:r>
              <a:t>，提高</a:t>
            </a:r>
            <a:r>
              <a:rPr b="1">
                <a:solidFill>
                  <a:schemeClr val="accent5"/>
                </a:solidFill>
                <a:latin typeface="Helvetica"/>
                <a:ea typeface="Helvetica"/>
                <a:cs typeface="Helvetica"/>
                <a:sym typeface="Helvetica"/>
              </a:rPr>
              <a:t>CPU的利用率</a:t>
            </a:r>
            <a:r>
              <a:t>和</a:t>
            </a:r>
            <a:r>
              <a:rPr b="1">
                <a:solidFill>
                  <a:schemeClr val="accent5"/>
                </a:solidFill>
                <a:latin typeface="Helvetica"/>
                <a:ea typeface="Helvetica"/>
                <a:cs typeface="Helvetica"/>
                <a:sym typeface="Helvetica"/>
              </a:rPr>
              <a:t>系统的吞吐量</a:t>
            </a:r>
          </a:p>
        </p:txBody>
      </p:sp>
      <p:sp>
        <p:nvSpPr>
          <p:cNvPr id="742" name="中断控制方式"/>
          <p:cNvSpPr/>
          <p:nvPr/>
        </p:nvSpPr>
        <p:spPr>
          <a:xfrm>
            <a:off x="368178" y="169892"/>
            <a:ext cx="4889438" cy="1102505"/>
          </a:xfrm>
          <a:prstGeom prst="roundRect">
            <a:avLst>
              <a:gd name="adj" fmla="val 1727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中断</a:t>
            </a:r>
            <a:r>
              <a:rPr b="0"/>
              <a:t>控制方式</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5" name="1 I/O系统的组成"/>
          <p:cNvSpPr/>
          <p:nvPr/>
        </p:nvSpPr>
        <p:spPr>
          <a:xfrm>
            <a:off x="9783929" y="3472937"/>
            <a:ext cx="6166752"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1 I/O系统的组成</a:t>
            </a:r>
          </a:p>
        </p:txBody>
      </p:sp>
      <p:sp>
        <p:nvSpPr>
          <p:cNvPr id="86"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87"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8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9"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90"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91"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4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4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49"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50" name="轮询控制方式"/>
          <p:cNvSpPr/>
          <p:nvPr/>
        </p:nvSpPr>
        <p:spPr>
          <a:xfrm>
            <a:off x="830549" y="1986408"/>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轮询</a:t>
            </a:r>
            <a:r>
              <a:rPr b="0"/>
              <a:t>控制方式</a:t>
            </a:r>
          </a:p>
        </p:txBody>
      </p:sp>
      <p:sp>
        <p:nvSpPr>
          <p:cNvPr id="751" name="中断控制方式"/>
          <p:cNvSpPr/>
          <p:nvPr/>
        </p:nvSpPr>
        <p:spPr>
          <a:xfrm>
            <a:off x="830549" y="4810802"/>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中断</a:t>
            </a:r>
            <a:r>
              <a:rPr b="0"/>
              <a:t>控制方式</a:t>
            </a:r>
          </a:p>
        </p:txBody>
      </p:sp>
      <p:sp>
        <p:nvSpPr>
          <p:cNvPr id="752" name="DMA控制方式"/>
          <p:cNvSpPr/>
          <p:nvPr/>
        </p:nvSpPr>
        <p:spPr>
          <a:xfrm>
            <a:off x="830549" y="7635197"/>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DMA</a:t>
            </a:r>
            <a:r>
              <a:rPr b="0"/>
              <a:t>控制方式</a:t>
            </a:r>
          </a:p>
        </p:txBody>
      </p:sp>
      <p:sp>
        <p:nvSpPr>
          <p:cNvPr id="753" name="箭头"/>
          <p:cNvSpPr/>
          <p:nvPr/>
        </p:nvSpPr>
        <p:spPr>
          <a:xfrm>
            <a:off x="6584418" y="7635197"/>
            <a:ext cx="170214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314" y="14256"/>
                </a:moveTo>
                <a:lnTo>
                  <a:pt x="10314" y="21600"/>
                </a:lnTo>
                <a:lnTo>
                  <a:pt x="0" y="10800"/>
                </a:lnTo>
                <a:lnTo>
                  <a:pt x="10314" y="0"/>
                </a:lnTo>
                <a:lnTo>
                  <a:pt x="10314"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5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60"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61" name="DMA控制方式"/>
          <p:cNvSpPr/>
          <p:nvPr/>
        </p:nvSpPr>
        <p:spPr>
          <a:xfrm>
            <a:off x="550631" y="420584"/>
            <a:ext cx="48894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762" name="DMA控制器结构"/>
          <p:cNvSpPr/>
          <p:nvPr/>
        </p:nvSpPr>
        <p:spPr>
          <a:xfrm>
            <a:off x="966469" y="2165612"/>
            <a:ext cx="476535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DMA控制器结构</a:t>
            </a:r>
          </a:p>
        </p:txBody>
      </p:sp>
      <p:sp>
        <p:nvSpPr>
          <p:cNvPr id="763" name="DMA控制器的逻辑组成包括3部分：…"/>
          <p:cNvSpPr/>
          <p:nvPr/>
        </p:nvSpPr>
        <p:spPr>
          <a:xfrm>
            <a:off x="972819" y="3519726"/>
            <a:ext cx="1649571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DMA控制器的</a:t>
            </a:r>
            <a:r>
              <a:rPr>
                <a:latin typeface="Helvetica"/>
                <a:ea typeface="Helvetica"/>
                <a:cs typeface="Helvetica"/>
                <a:sym typeface="Helvetica"/>
              </a:rPr>
              <a:t>逻辑组成</a:t>
            </a:r>
            <a:r>
              <a:t>包括</a:t>
            </a:r>
            <a:r>
              <a:rPr>
                <a:latin typeface="Helvetica"/>
                <a:ea typeface="Helvetica"/>
                <a:cs typeface="Helvetica"/>
                <a:sym typeface="Helvetica"/>
              </a:rPr>
              <a:t>3部分</a:t>
            </a:r>
            <a:r>
              <a:t>：</a:t>
            </a:r>
          </a:p>
          <a:p>
            <a:pPr algn="l"/>
            <a:r>
              <a:t>DMA</a:t>
            </a:r>
            <a:r>
              <a:rPr>
                <a:solidFill>
                  <a:schemeClr val="accent5"/>
                </a:solidFill>
                <a:latin typeface="Helvetica"/>
                <a:ea typeface="Helvetica"/>
                <a:cs typeface="Helvetica"/>
                <a:sym typeface="Helvetica"/>
              </a:rPr>
              <a:t>与主机的接口</a:t>
            </a:r>
            <a:r>
              <a:t>、DMA</a:t>
            </a:r>
            <a:r>
              <a:rPr>
                <a:solidFill>
                  <a:schemeClr val="accent5"/>
                </a:solidFill>
                <a:latin typeface="Helvetica"/>
                <a:ea typeface="Helvetica"/>
                <a:cs typeface="Helvetica"/>
                <a:sym typeface="Helvetica"/>
              </a:rPr>
              <a:t>与设备的接口</a:t>
            </a:r>
            <a:r>
              <a:t>，以及</a:t>
            </a:r>
            <a:r>
              <a:rPr>
                <a:solidFill>
                  <a:schemeClr val="accent5"/>
                </a:solidFill>
                <a:latin typeface="Helvetica"/>
                <a:ea typeface="Helvetica"/>
                <a:cs typeface="Helvetica"/>
                <a:sym typeface="Helvetica"/>
              </a:rPr>
              <a:t>I/O控制逻辑</a:t>
            </a:r>
          </a:p>
        </p:txBody>
      </p:sp>
      <p:sp>
        <p:nvSpPr>
          <p:cNvPr id="764" name="DMA控制器中的寄存器"/>
          <p:cNvSpPr/>
          <p:nvPr/>
        </p:nvSpPr>
        <p:spPr>
          <a:xfrm>
            <a:off x="966469" y="6579748"/>
            <a:ext cx="72852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DMA控制器中的寄存器</a:t>
            </a:r>
          </a:p>
        </p:txBody>
      </p:sp>
      <p:sp>
        <p:nvSpPr>
          <p:cNvPr id="765" name="命令/状态寄存器CR…"/>
          <p:cNvSpPr/>
          <p:nvPr/>
        </p:nvSpPr>
        <p:spPr>
          <a:xfrm>
            <a:off x="972819" y="7915044"/>
            <a:ext cx="6124576"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solidFill>
                  <a:schemeClr val="accent5"/>
                </a:solidFill>
              </a:defRPr>
            </a:pPr>
            <a:r>
              <a:rPr>
                <a:latin typeface="Helvetica"/>
                <a:ea typeface="Helvetica"/>
                <a:cs typeface="Helvetica"/>
                <a:sym typeface="Helvetica"/>
              </a:rPr>
              <a:t>命令/状态</a:t>
            </a:r>
            <a:r>
              <a:t>寄存器CR</a:t>
            </a:r>
            <a:endParaRPr>
              <a:solidFill>
                <a:srgbClr val="000000"/>
              </a:solidFill>
              <a:latin typeface="Helvetica"/>
              <a:ea typeface="Helvetica"/>
              <a:cs typeface="Helvetica"/>
              <a:sym typeface="Helvetica"/>
            </a:endParaRPr>
          </a:p>
          <a:p>
            <a:pPr algn="just">
              <a:defRPr>
                <a:solidFill>
                  <a:schemeClr val="accent5"/>
                </a:solidFill>
              </a:defRPr>
            </a:pPr>
            <a:r>
              <a:rPr>
                <a:latin typeface="Helvetica"/>
                <a:ea typeface="Helvetica"/>
                <a:cs typeface="Helvetica"/>
                <a:sym typeface="Helvetica"/>
              </a:rPr>
              <a:t>内存地址</a:t>
            </a:r>
            <a:r>
              <a:t>寄存器MAR</a:t>
            </a:r>
            <a:endParaRPr>
              <a:solidFill>
                <a:srgbClr val="000000"/>
              </a:solidFill>
            </a:endParaRPr>
          </a:p>
          <a:p>
            <a:pPr algn="just">
              <a:defRPr>
                <a:solidFill>
                  <a:schemeClr val="accent5"/>
                </a:solidFill>
              </a:defRPr>
            </a:pPr>
            <a:r>
              <a:rPr>
                <a:latin typeface="Helvetica"/>
                <a:ea typeface="Helvetica"/>
                <a:cs typeface="Helvetica"/>
                <a:sym typeface="Helvetica"/>
              </a:rPr>
              <a:t>数据</a:t>
            </a:r>
            <a:r>
              <a:t>寄存器DR</a:t>
            </a:r>
            <a:endParaRPr>
              <a:solidFill>
                <a:srgbClr val="000000"/>
              </a:solidFill>
            </a:endParaRPr>
          </a:p>
          <a:p>
            <a:pPr algn="just">
              <a:defRPr>
                <a:solidFill>
                  <a:schemeClr val="accent5"/>
                </a:solidFill>
              </a:defRPr>
            </a:pPr>
            <a:r>
              <a:rPr>
                <a:latin typeface="Helvetica"/>
                <a:ea typeface="Helvetica"/>
                <a:cs typeface="Helvetica"/>
                <a:sym typeface="Helvetica"/>
              </a:rPr>
              <a:t>数据计数器</a:t>
            </a:r>
            <a:r>
              <a:t>DC</a:t>
            </a:r>
          </a:p>
        </p:txBody>
      </p:sp>
      <p:sp>
        <p:nvSpPr>
          <p:cNvPr id="766"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pic>
        <p:nvPicPr>
          <p:cNvPr id="767" name="屏幕快照 2019-03-06 下午5.23.41.png" descr="屏幕快照 2019-03-06 下午5.23.41.png"/>
          <p:cNvPicPr>
            <a:picLocks noChangeAspect="1"/>
          </p:cNvPicPr>
          <p:nvPr/>
        </p:nvPicPr>
        <p:blipFill>
          <a:blip r:embed="rId4">
            <a:extLst/>
          </a:blip>
          <a:stretch>
            <a:fillRect/>
          </a:stretch>
        </p:blipFill>
        <p:spPr>
          <a:xfrm>
            <a:off x="20465574" y="726618"/>
            <a:ext cx="3200401" cy="1066801"/>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7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74"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75" name="DMA控制方式"/>
          <p:cNvSpPr/>
          <p:nvPr/>
        </p:nvSpPr>
        <p:spPr>
          <a:xfrm>
            <a:off x="550631" y="420584"/>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776" name="DMA控制器结构"/>
          <p:cNvSpPr/>
          <p:nvPr/>
        </p:nvSpPr>
        <p:spPr>
          <a:xfrm>
            <a:off x="966469" y="2165612"/>
            <a:ext cx="476535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DMA控制器结构</a:t>
            </a:r>
          </a:p>
        </p:txBody>
      </p:sp>
      <p:sp>
        <p:nvSpPr>
          <p:cNvPr id="777" name="DMA控制器的逻辑组成包括3部分：…"/>
          <p:cNvSpPr/>
          <p:nvPr/>
        </p:nvSpPr>
        <p:spPr>
          <a:xfrm>
            <a:off x="972819" y="3519726"/>
            <a:ext cx="1649571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DMA控制器的</a:t>
            </a:r>
            <a:r>
              <a:rPr>
                <a:latin typeface="Helvetica"/>
                <a:ea typeface="Helvetica"/>
                <a:cs typeface="Helvetica"/>
                <a:sym typeface="Helvetica"/>
              </a:rPr>
              <a:t>逻辑组成</a:t>
            </a:r>
            <a:r>
              <a:t>包括</a:t>
            </a:r>
            <a:r>
              <a:rPr>
                <a:latin typeface="Helvetica"/>
                <a:ea typeface="Helvetica"/>
                <a:cs typeface="Helvetica"/>
                <a:sym typeface="Helvetica"/>
              </a:rPr>
              <a:t>3部分</a:t>
            </a:r>
            <a:r>
              <a:t>：</a:t>
            </a:r>
          </a:p>
          <a:p>
            <a:pPr algn="l"/>
            <a:r>
              <a:t>DMA</a:t>
            </a:r>
            <a:r>
              <a:rPr>
                <a:solidFill>
                  <a:schemeClr val="accent5"/>
                </a:solidFill>
                <a:latin typeface="Helvetica"/>
                <a:ea typeface="Helvetica"/>
                <a:cs typeface="Helvetica"/>
                <a:sym typeface="Helvetica"/>
              </a:rPr>
              <a:t>与主机的接口</a:t>
            </a:r>
            <a:r>
              <a:t>、DMA</a:t>
            </a:r>
            <a:r>
              <a:rPr>
                <a:solidFill>
                  <a:schemeClr val="accent5"/>
                </a:solidFill>
                <a:latin typeface="Helvetica"/>
                <a:ea typeface="Helvetica"/>
                <a:cs typeface="Helvetica"/>
                <a:sym typeface="Helvetica"/>
              </a:rPr>
              <a:t>与设备的接口</a:t>
            </a:r>
            <a:r>
              <a:t>，以及</a:t>
            </a:r>
            <a:r>
              <a:rPr>
                <a:solidFill>
                  <a:schemeClr val="accent5"/>
                </a:solidFill>
                <a:latin typeface="Helvetica"/>
                <a:ea typeface="Helvetica"/>
                <a:cs typeface="Helvetica"/>
                <a:sym typeface="Helvetica"/>
              </a:rPr>
              <a:t>I/O控制逻辑</a:t>
            </a:r>
          </a:p>
        </p:txBody>
      </p:sp>
      <p:sp>
        <p:nvSpPr>
          <p:cNvPr id="778" name="DMA控制器中的寄存器"/>
          <p:cNvSpPr/>
          <p:nvPr/>
        </p:nvSpPr>
        <p:spPr>
          <a:xfrm>
            <a:off x="966469" y="6579748"/>
            <a:ext cx="72852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DMA控制器中的寄存器</a:t>
            </a:r>
          </a:p>
        </p:txBody>
      </p:sp>
      <p:sp>
        <p:nvSpPr>
          <p:cNvPr id="779" name="命令/状态寄存器CR…"/>
          <p:cNvSpPr/>
          <p:nvPr/>
        </p:nvSpPr>
        <p:spPr>
          <a:xfrm>
            <a:off x="972819" y="7915044"/>
            <a:ext cx="6124576"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solidFill>
                  <a:schemeClr val="accent5"/>
                </a:solidFill>
              </a:defRPr>
            </a:pPr>
            <a:r>
              <a:rPr>
                <a:latin typeface="Helvetica"/>
                <a:ea typeface="Helvetica"/>
                <a:cs typeface="Helvetica"/>
                <a:sym typeface="Helvetica"/>
              </a:rPr>
              <a:t>命令/状态</a:t>
            </a:r>
            <a:r>
              <a:t>寄存器CR</a:t>
            </a:r>
            <a:endParaRPr>
              <a:solidFill>
                <a:srgbClr val="000000"/>
              </a:solidFill>
              <a:latin typeface="Helvetica"/>
              <a:ea typeface="Helvetica"/>
              <a:cs typeface="Helvetica"/>
              <a:sym typeface="Helvetica"/>
            </a:endParaRPr>
          </a:p>
          <a:p>
            <a:pPr algn="just">
              <a:defRPr>
                <a:solidFill>
                  <a:schemeClr val="accent5"/>
                </a:solidFill>
              </a:defRPr>
            </a:pPr>
            <a:r>
              <a:rPr>
                <a:latin typeface="Helvetica"/>
                <a:ea typeface="Helvetica"/>
                <a:cs typeface="Helvetica"/>
                <a:sym typeface="Helvetica"/>
              </a:rPr>
              <a:t>内存地址</a:t>
            </a:r>
            <a:r>
              <a:t>寄存器MAR</a:t>
            </a:r>
            <a:endParaRPr>
              <a:solidFill>
                <a:srgbClr val="000000"/>
              </a:solidFill>
            </a:endParaRPr>
          </a:p>
          <a:p>
            <a:pPr algn="just">
              <a:defRPr>
                <a:solidFill>
                  <a:schemeClr val="accent5"/>
                </a:solidFill>
              </a:defRPr>
            </a:pPr>
            <a:r>
              <a:rPr>
                <a:latin typeface="Helvetica"/>
                <a:ea typeface="Helvetica"/>
                <a:cs typeface="Helvetica"/>
                <a:sym typeface="Helvetica"/>
              </a:rPr>
              <a:t>数据</a:t>
            </a:r>
            <a:r>
              <a:t>寄存器DR</a:t>
            </a:r>
            <a:endParaRPr>
              <a:solidFill>
                <a:srgbClr val="000000"/>
              </a:solidFill>
            </a:endParaRPr>
          </a:p>
          <a:p>
            <a:pPr algn="just">
              <a:defRPr>
                <a:solidFill>
                  <a:schemeClr val="accent5"/>
                </a:solidFill>
              </a:defRPr>
            </a:pPr>
            <a:r>
              <a:rPr>
                <a:latin typeface="Helvetica"/>
                <a:ea typeface="Helvetica"/>
                <a:cs typeface="Helvetica"/>
                <a:sym typeface="Helvetica"/>
              </a:rPr>
              <a:t>数据计数器</a:t>
            </a:r>
            <a:r>
              <a:t>DC</a:t>
            </a:r>
          </a:p>
        </p:txBody>
      </p:sp>
      <p:pic>
        <p:nvPicPr>
          <p:cNvPr id="781" name="屏幕快照 2019-03-06 下午5.23.41.png" descr="屏幕快照 2019-03-06 下午5.23.41.png"/>
          <p:cNvPicPr>
            <a:picLocks noChangeAspect="1"/>
          </p:cNvPicPr>
          <p:nvPr/>
        </p:nvPicPr>
        <p:blipFill>
          <a:blip r:embed="rId3">
            <a:extLst/>
          </a:blip>
          <a:stretch>
            <a:fillRect/>
          </a:stretch>
        </p:blipFill>
        <p:spPr>
          <a:xfrm>
            <a:off x="20465574" y="726618"/>
            <a:ext cx="3200401" cy="1066801"/>
          </a:xfrm>
          <a:prstGeom prst="rect">
            <a:avLst/>
          </a:prstGeom>
          <a:ln w="12700">
            <a:miter lim="400000"/>
          </a:ln>
        </p:spPr>
      </p:pic>
      <p:sp>
        <p:nvSpPr>
          <p:cNvPr id="782" name="线条"/>
          <p:cNvSpPr/>
          <p:nvPr/>
        </p:nvSpPr>
        <p:spPr>
          <a:xfrm>
            <a:off x="6641263" y="8347099"/>
            <a:ext cx="1270001" cy="1"/>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783" name="用于接收从CPU发来的I/O命令或有关控制信息、设备状态"/>
          <p:cNvSpPr/>
          <p:nvPr/>
        </p:nvSpPr>
        <p:spPr>
          <a:xfrm>
            <a:off x="8041951" y="7896249"/>
            <a:ext cx="14623827"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用于接收从CPU发来的</a:t>
            </a:r>
            <a:r>
              <a:rPr>
                <a:solidFill>
                  <a:schemeClr val="accent5"/>
                </a:solidFill>
                <a:latin typeface="Helvetica"/>
                <a:ea typeface="Helvetica"/>
                <a:cs typeface="Helvetica"/>
                <a:sym typeface="Helvetica"/>
              </a:rPr>
              <a:t>I/O命令或有关控制信息、设备状态</a:t>
            </a:r>
          </a:p>
        </p:txBody>
      </p:sp>
      <p:sp>
        <p:nvSpPr>
          <p:cNvPr id="15"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8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8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88"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89" name="DMA控制方式"/>
          <p:cNvSpPr/>
          <p:nvPr/>
        </p:nvSpPr>
        <p:spPr>
          <a:xfrm>
            <a:off x="550631" y="420584"/>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790" name="DMA控制器结构"/>
          <p:cNvSpPr/>
          <p:nvPr/>
        </p:nvSpPr>
        <p:spPr>
          <a:xfrm>
            <a:off x="966469" y="2165612"/>
            <a:ext cx="476535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DMA控制器结构</a:t>
            </a:r>
          </a:p>
        </p:txBody>
      </p:sp>
      <p:sp>
        <p:nvSpPr>
          <p:cNvPr id="791" name="DMA控制器的逻辑组成包括3部分：…"/>
          <p:cNvSpPr/>
          <p:nvPr/>
        </p:nvSpPr>
        <p:spPr>
          <a:xfrm>
            <a:off x="972819" y="3519726"/>
            <a:ext cx="1649571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DMA控制器的</a:t>
            </a:r>
            <a:r>
              <a:rPr>
                <a:latin typeface="Helvetica"/>
                <a:ea typeface="Helvetica"/>
                <a:cs typeface="Helvetica"/>
                <a:sym typeface="Helvetica"/>
              </a:rPr>
              <a:t>逻辑组成</a:t>
            </a:r>
            <a:r>
              <a:t>包括</a:t>
            </a:r>
            <a:r>
              <a:rPr>
                <a:latin typeface="Helvetica"/>
                <a:ea typeface="Helvetica"/>
                <a:cs typeface="Helvetica"/>
                <a:sym typeface="Helvetica"/>
              </a:rPr>
              <a:t>3部分</a:t>
            </a:r>
            <a:r>
              <a:t>：</a:t>
            </a:r>
          </a:p>
          <a:p>
            <a:pPr algn="l"/>
            <a:r>
              <a:t>DMA</a:t>
            </a:r>
            <a:r>
              <a:rPr>
                <a:solidFill>
                  <a:schemeClr val="accent5"/>
                </a:solidFill>
                <a:latin typeface="Helvetica"/>
                <a:ea typeface="Helvetica"/>
                <a:cs typeface="Helvetica"/>
                <a:sym typeface="Helvetica"/>
              </a:rPr>
              <a:t>与主机的接口</a:t>
            </a:r>
            <a:r>
              <a:t>、DMA</a:t>
            </a:r>
            <a:r>
              <a:rPr>
                <a:solidFill>
                  <a:schemeClr val="accent5"/>
                </a:solidFill>
                <a:latin typeface="Helvetica"/>
                <a:ea typeface="Helvetica"/>
                <a:cs typeface="Helvetica"/>
                <a:sym typeface="Helvetica"/>
              </a:rPr>
              <a:t>与设备的接口</a:t>
            </a:r>
            <a:r>
              <a:t>，以及</a:t>
            </a:r>
            <a:r>
              <a:rPr>
                <a:solidFill>
                  <a:schemeClr val="accent5"/>
                </a:solidFill>
                <a:latin typeface="Helvetica"/>
                <a:ea typeface="Helvetica"/>
                <a:cs typeface="Helvetica"/>
                <a:sym typeface="Helvetica"/>
              </a:rPr>
              <a:t>I/O控制逻辑</a:t>
            </a:r>
          </a:p>
        </p:txBody>
      </p:sp>
      <p:sp>
        <p:nvSpPr>
          <p:cNvPr id="792" name="DMA控制器中的寄存器"/>
          <p:cNvSpPr/>
          <p:nvPr/>
        </p:nvSpPr>
        <p:spPr>
          <a:xfrm>
            <a:off x="966469" y="6579748"/>
            <a:ext cx="72852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DMA控制器中的寄存器</a:t>
            </a:r>
          </a:p>
        </p:txBody>
      </p:sp>
      <p:sp>
        <p:nvSpPr>
          <p:cNvPr id="793" name="命令/状态寄存器CR…"/>
          <p:cNvSpPr/>
          <p:nvPr/>
        </p:nvSpPr>
        <p:spPr>
          <a:xfrm>
            <a:off x="972819" y="7915044"/>
            <a:ext cx="6124576"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solidFill>
                  <a:schemeClr val="accent5"/>
                </a:solidFill>
              </a:defRPr>
            </a:pPr>
            <a:r>
              <a:rPr>
                <a:latin typeface="Helvetica"/>
                <a:ea typeface="Helvetica"/>
                <a:cs typeface="Helvetica"/>
                <a:sym typeface="Helvetica"/>
              </a:rPr>
              <a:t>命令/状态</a:t>
            </a:r>
            <a:r>
              <a:t>寄存器CR</a:t>
            </a:r>
            <a:endParaRPr>
              <a:solidFill>
                <a:srgbClr val="000000"/>
              </a:solidFill>
              <a:latin typeface="Helvetica"/>
              <a:ea typeface="Helvetica"/>
              <a:cs typeface="Helvetica"/>
              <a:sym typeface="Helvetica"/>
            </a:endParaRPr>
          </a:p>
          <a:p>
            <a:pPr algn="just">
              <a:defRPr>
                <a:solidFill>
                  <a:schemeClr val="accent5"/>
                </a:solidFill>
              </a:defRPr>
            </a:pPr>
            <a:r>
              <a:rPr>
                <a:latin typeface="Helvetica"/>
                <a:ea typeface="Helvetica"/>
                <a:cs typeface="Helvetica"/>
                <a:sym typeface="Helvetica"/>
              </a:rPr>
              <a:t>内存地址</a:t>
            </a:r>
            <a:r>
              <a:t>寄存器MAR</a:t>
            </a:r>
            <a:endParaRPr>
              <a:solidFill>
                <a:srgbClr val="000000"/>
              </a:solidFill>
            </a:endParaRPr>
          </a:p>
          <a:p>
            <a:pPr algn="just">
              <a:defRPr>
                <a:solidFill>
                  <a:schemeClr val="accent5"/>
                </a:solidFill>
              </a:defRPr>
            </a:pPr>
            <a:r>
              <a:rPr>
                <a:latin typeface="Helvetica"/>
                <a:ea typeface="Helvetica"/>
                <a:cs typeface="Helvetica"/>
                <a:sym typeface="Helvetica"/>
              </a:rPr>
              <a:t>数据</a:t>
            </a:r>
            <a:r>
              <a:t>寄存器DR</a:t>
            </a:r>
            <a:endParaRPr>
              <a:solidFill>
                <a:srgbClr val="000000"/>
              </a:solidFill>
            </a:endParaRPr>
          </a:p>
          <a:p>
            <a:pPr algn="just">
              <a:defRPr>
                <a:solidFill>
                  <a:schemeClr val="accent5"/>
                </a:solidFill>
              </a:defRPr>
            </a:pPr>
            <a:r>
              <a:rPr>
                <a:latin typeface="Helvetica"/>
                <a:ea typeface="Helvetica"/>
                <a:cs typeface="Helvetica"/>
                <a:sym typeface="Helvetica"/>
              </a:rPr>
              <a:t>数据计数器</a:t>
            </a:r>
            <a:r>
              <a:t>DC</a:t>
            </a:r>
          </a:p>
        </p:txBody>
      </p:sp>
      <p:pic>
        <p:nvPicPr>
          <p:cNvPr id="795" name="屏幕快照 2019-03-06 下午5.23.41.png" descr="屏幕快照 2019-03-06 下午5.23.41.png"/>
          <p:cNvPicPr>
            <a:picLocks noChangeAspect="1"/>
          </p:cNvPicPr>
          <p:nvPr/>
        </p:nvPicPr>
        <p:blipFill>
          <a:blip r:embed="rId3">
            <a:extLst/>
          </a:blip>
          <a:stretch>
            <a:fillRect/>
          </a:stretch>
        </p:blipFill>
        <p:spPr>
          <a:xfrm>
            <a:off x="20465574" y="726618"/>
            <a:ext cx="3200401" cy="1066801"/>
          </a:xfrm>
          <a:prstGeom prst="rect">
            <a:avLst/>
          </a:prstGeom>
          <a:ln w="12700">
            <a:miter lim="400000"/>
          </a:ln>
        </p:spPr>
      </p:pic>
      <p:sp>
        <p:nvSpPr>
          <p:cNvPr id="796" name="线条"/>
          <p:cNvSpPr/>
          <p:nvPr/>
        </p:nvSpPr>
        <p:spPr>
          <a:xfrm>
            <a:off x="6957622" y="9294047"/>
            <a:ext cx="1270001" cy="1"/>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797" name="存放内存地址…"/>
          <p:cNvSpPr/>
          <p:nvPr/>
        </p:nvSpPr>
        <p:spPr>
          <a:xfrm>
            <a:off x="8374565" y="7699144"/>
            <a:ext cx="13935913" cy="410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solidFill>
                  <a:schemeClr val="accent5"/>
                </a:solidFill>
                <a:latin typeface="Helvetica"/>
                <a:ea typeface="Helvetica"/>
                <a:cs typeface="Helvetica"/>
                <a:sym typeface="Helvetica"/>
              </a:defRPr>
            </a:pPr>
            <a:r>
              <a:t>存放内存地址</a:t>
            </a:r>
          </a:p>
          <a:p>
            <a:pPr algn="just">
              <a:defRPr sz="4500"/>
            </a:pPr>
            <a:r>
              <a:t>在输出数据时，</a:t>
            </a:r>
            <a:r>
              <a:rPr>
                <a:solidFill>
                  <a:schemeClr val="accent5"/>
                </a:solidFill>
                <a:latin typeface="Helvetica"/>
                <a:ea typeface="Helvetica"/>
                <a:cs typeface="Helvetica"/>
                <a:sym typeface="Helvetica"/>
              </a:rPr>
              <a:t>存放输出数据在内存的起始地址</a:t>
            </a:r>
            <a:r>
              <a:t>，指示DMA应该从内存的什么地方读取输出数据</a:t>
            </a:r>
          </a:p>
          <a:p>
            <a:pPr algn="just">
              <a:defRPr sz="4500"/>
            </a:pPr>
            <a:r>
              <a:t>在输入数据时，</a:t>
            </a:r>
            <a:r>
              <a:rPr>
                <a:solidFill>
                  <a:schemeClr val="accent5"/>
                </a:solidFill>
                <a:latin typeface="Helvetica"/>
                <a:ea typeface="Helvetica"/>
                <a:cs typeface="Helvetica"/>
                <a:sym typeface="Helvetica"/>
              </a:rPr>
              <a:t>存放输入数据将要被放入内存的起始地址</a:t>
            </a:r>
            <a:r>
              <a:t>，指示DMA应该把输入数据放在内存的什么地方</a:t>
            </a:r>
          </a:p>
        </p:txBody>
      </p:sp>
      <p:sp>
        <p:nvSpPr>
          <p:cNvPr id="15"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0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0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02"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803" name="DMA控制方式"/>
          <p:cNvSpPr/>
          <p:nvPr/>
        </p:nvSpPr>
        <p:spPr>
          <a:xfrm>
            <a:off x="550631" y="420584"/>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804" name="DMA控制器结构"/>
          <p:cNvSpPr/>
          <p:nvPr/>
        </p:nvSpPr>
        <p:spPr>
          <a:xfrm>
            <a:off x="966469" y="2165612"/>
            <a:ext cx="476535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DMA控制器结构</a:t>
            </a:r>
          </a:p>
        </p:txBody>
      </p:sp>
      <p:sp>
        <p:nvSpPr>
          <p:cNvPr id="805" name="DMA控制器的逻辑组成包括3部分：…"/>
          <p:cNvSpPr/>
          <p:nvPr/>
        </p:nvSpPr>
        <p:spPr>
          <a:xfrm>
            <a:off x="972819" y="3519726"/>
            <a:ext cx="1649571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DMA控制器的</a:t>
            </a:r>
            <a:r>
              <a:rPr>
                <a:latin typeface="Helvetica"/>
                <a:ea typeface="Helvetica"/>
                <a:cs typeface="Helvetica"/>
                <a:sym typeface="Helvetica"/>
              </a:rPr>
              <a:t>逻辑组成</a:t>
            </a:r>
            <a:r>
              <a:t>包括</a:t>
            </a:r>
            <a:r>
              <a:rPr>
                <a:latin typeface="Helvetica"/>
                <a:ea typeface="Helvetica"/>
                <a:cs typeface="Helvetica"/>
                <a:sym typeface="Helvetica"/>
              </a:rPr>
              <a:t>3部分</a:t>
            </a:r>
            <a:r>
              <a:t>：</a:t>
            </a:r>
          </a:p>
          <a:p>
            <a:pPr algn="l"/>
            <a:r>
              <a:t>DMA</a:t>
            </a:r>
            <a:r>
              <a:rPr>
                <a:solidFill>
                  <a:schemeClr val="accent5"/>
                </a:solidFill>
                <a:latin typeface="Helvetica"/>
                <a:ea typeface="Helvetica"/>
                <a:cs typeface="Helvetica"/>
                <a:sym typeface="Helvetica"/>
              </a:rPr>
              <a:t>与主机的接口</a:t>
            </a:r>
            <a:r>
              <a:t>、DMA</a:t>
            </a:r>
            <a:r>
              <a:rPr>
                <a:solidFill>
                  <a:schemeClr val="accent5"/>
                </a:solidFill>
                <a:latin typeface="Helvetica"/>
                <a:ea typeface="Helvetica"/>
                <a:cs typeface="Helvetica"/>
                <a:sym typeface="Helvetica"/>
              </a:rPr>
              <a:t>与设备的接口</a:t>
            </a:r>
            <a:r>
              <a:t>，以及</a:t>
            </a:r>
            <a:r>
              <a:rPr>
                <a:solidFill>
                  <a:schemeClr val="accent5"/>
                </a:solidFill>
                <a:latin typeface="Helvetica"/>
                <a:ea typeface="Helvetica"/>
                <a:cs typeface="Helvetica"/>
                <a:sym typeface="Helvetica"/>
              </a:rPr>
              <a:t>I/O控制逻辑</a:t>
            </a:r>
          </a:p>
        </p:txBody>
      </p:sp>
      <p:sp>
        <p:nvSpPr>
          <p:cNvPr id="806" name="DMA控制器中的寄存器"/>
          <p:cNvSpPr/>
          <p:nvPr/>
        </p:nvSpPr>
        <p:spPr>
          <a:xfrm>
            <a:off x="966469" y="6579748"/>
            <a:ext cx="72852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DMA控制器中的寄存器</a:t>
            </a:r>
          </a:p>
        </p:txBody>
      </p:sp>
      <p:sp>
        <p:nvSpPr>
          <p:cNvPr id="807" name="命令/状态寄存器CR…"/>
          <p:cNvSpPr/>
          <p:nvPr/>
        </p:nvSpPr>
        <p:spPr>
          <a:xfrm>
            <a:off x="972819" y="7915044"/>
            <a:ext cx="6124576"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solidFill>
                  <a:schemeClr val="accent5"/>
                </a:solidFill>
              </a:defRPr>
            </a:pPr>
            <a:r>
              <a:rPr>
                <a:latin typeface="Helvetica"/>
                <a:ea typeface="Helvetica"/>
                <a:cs typeface="Helvetica"/>
                <a:sym typeface="Helvetica"/>
              </a:rPr>
              <a:t>命令/状态</a:t>
            </a:r>
            <a:r>
              <a:t>寄存器CR</a:t>
            </a:r>
            <a:endParaRPr>
              <a:solidFill>
                <a:srgbClr val="000000"/>
              </a:solidFill>
              <a:latin typeface="Helvetica"/>
              <a:ea typeface="Helvetica"/>
              <a:cs typeface="Helvetica"/>
              <a:sym typeface="Helvetica"/>
            </a:endParaRPr>
          </a:p>
          <a:p>
            <a:pPr algn="just">
              <a:defRPr>
                <a:solidFill>
                  <a:schemeClr val="accent5"/>
                </a:solidFill>
              </a:defRPr>
            </a:pPr>
            <a:r>
              <a:rPr>
                <a:latin typeface="Helvetica"/>
                <a:ea typeface="Helvetica"/>
                <a:cs typeface="Helvetica"/>
                <a:sym typeface="Helvetica"/>
              </a:rPr>
              <a:t>内存地址</a:t>
            </a:r>
            <a:r>
              <a:t>寄存器MAR</a:t>
            </a:r>
            <a:endParaRPr>
              <a:solidFill>
                <a:srgbClr val="000000"/>
              </a:solidFill>
            </a:endParaRPr>
          </a:p>
          <a:p>
            <a:pPr algn="just">
              <a:defRPr>
                <a:solidFill>
                  <a:schemeClr val="accent5"/>
                </a:solidFill>
              </a:defRPr>
            </a:pPr>
            <a:r>
              <a:rPr>
                <a:latin typeface="Helvetica"/>
                <a:ea typeface="Helvetica"/>
                <a:cs typeface="Helvetica"/>
                <a:sym typeface="Helvetica"/>
              </a:rPr>
              <a:t>数据</a:t>
            </a:r>
            <a:r>
              <a:t>寄存器DR</a:t>
            </a:r>
            <a:endParaRPr>
              <a:solidFill>
                <a:srgbClr val="000000"/>
              </a:solidFill>
            </a:endParaRPr>
          </a:p>
          <a:p>
            <a:pPr algn="just">
              <a:defRPr>
                <a:solidFill>
                  <a:schemeClr val="accent5"/>
                </a:solidFill>
              </a:defRPr>
            </a:pPr>
            <a:r>
              <a:rPr>
                <a:latin typeface="Helvetica"/>
                <a:ea typeface="Helvetica"/>
                <a:cs typeface="Helvetica"/>
                <a:sym typeface="Helvetica"/>
              </a:rPr>
              <a:t>数据计数器</a:t>
            </a:r>
            <a:r>
              <a:t>DC</a:t>
            </a:r>
          </a:p>
        </p:txBody>
      </p:sp>
      <p:pic>
        <p:nvPicPr>
          <p:cNvPr id="809" name="屏幕快照 2019-03-06 下午5.23.41.png" descr="屏幕快照 2019-03-06 下午5.23.41.png"/>
          <p:cNvPicPr>
            <a:picLocks noChangeAspect="1"/>
          </p:cNvPicPr>
          <p:nvPr/>
        </p:nvPicPr>
        <p:blipFill>
          <a:blip r:embed="rId3">
            <a:extLst/>
          </a:blip>
          <a:stretch>
            <a:fillRect/>
          </a:stretch>
        </p:blipFill>
        <p:spPr>
          <a:xfrm>
            <a:off x="20465574" y="726618"/>
            <a:ext cx="3200401" cy="1066801"/>
          </a:xfrm>
          <a:prstGeom prst="rect">
            <a:avLst/>
          </a:prstGeom>
          <a:ln w="12700">
            <a:miter lim="400000"/>
          </a:ln>
        </p:spPr>
      </p:pic>
      <p:sp>
        <p:nvSpPr>
          <p:cNvPr id="810" name="线条"/>
          <p:cNvSpPr/>
          <p:nvPr/>
        </p:nvSpPr>
        <p:spPr>
          <a:xfrm>
            <a:off x="5254149" y="10188230"/>
            <a:ext cx="2413958" cy="1"/>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811" name="用于暂存DMA传输中要输入或输出的数据"/>
          <p:cNvSpPr/>
          <p:nvPr/>
        </p:nvSpPr>
        <p:spPr>
          <a:xfrm>
            <a:off x="7863523" y="9737380"/>
            <a:ext cx="15088800"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用于暂存DMA传输中</a:t>
            </a:r>
            <a:r>
              <a:rPr>
                <a:solidFill>
                  <a:schemeClr val="accent5"/>
                </a:solidFill>
                <a:latin typeface="Helvetica"/>
                <a:ea typeface="Helvetica"/>
                <a:cs typeface="Helvetica"/>
                <a:sym typeface="Helvetica"/>
              </a:rPr>
              <a:t>要输入或输出的数据</a:t>
            </a:r>
          </a:p>
        </p:txBody>
      </p:sp>
      <p:sp>
        <p:nvSpPr>
          <p:cNvPr id="15"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1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16"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817" name="DMA控制方式"/>
          <p:cNvSpPr/>
          <p:nvPr/>
        </p:nvSpPr>
        <p:spPr>
          <a:xfrm>
            <a:off x="550631" y="420584"/>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818" name="DMA控制器结构"/>
          <p:cNvSpPr/>
          <p:nvPr/>
        </p:nvSpPr>
        <p:spPr>
          <a:xfrm>
            <a:off x="966469" y="2165612"/>
            <a:ext cx="476535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DMA控制器结构</a:t>
            </a:r>
          </a:p>
        </p:txBody>
      </p:sp>
      <p:sp>
        <p:nvSpPr>
          <p:cNvPr id="819" name="DMA控制器的逻辑组成包括3部分：…"/>
          <p:cNvSpPr/>
          <p:nvPr/>
        </p:nvSpPr>
        <p:spPr>
          <a:xfrm>
            <a:off x="972819" y="3519726"/>
            <a:ext cx="1649571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DMA控制器的</a:t>
            </a:r>
            <a:r>
              <a:rPr>
                <a:latin typeface="Helvetica"/>
                <a:ea typeface="Helvetica"/>
                <a:cs typeface="Helvetica"/>
                <a:sym typeface="Helvetica"/>
              </a:rPr>
              <a:t>逻辑组成</a:t>
            </a:r>
            <a:r>
              <a:t>包括</a:t>
            </a:r>
            <a:r>
              <a:rPr>
                <a:latin typeface="Helvetica"/>
                <a:ea typeface="Helvetica"/>
                <a:cs typeface="Helvetica"/>
                <a:sym typeface="Helvetica"/>
              </a:rPr>
              <a:t>3部分</a:t>
            </a:r>
            <a:r>
              <a:t>：</a:t>
            </a:r>
          </a:p>
          <a:p>
            <a:pPr algn="l"/>
            <a:r>
              <a:t>DMA</a:t>
            </a:r>
            <a:r>
              <a:rPr>
                <a:solidFill>
                  <a:schemeClr val="accent5"/>
                </a:solidFill>
                <a:latin typeface="Helvetica"/>
                <a:ea typeface="Helvetica"/>
                <a:cs typeface="Helvetica"/>
                <a:sym typeface="Helvetica"/>
              </a:rPr>
              <a:t>与主机的接口</a:t>
            </a:r>
            <a:r>
              <a:t>、DMA</a:t>
            </a:r>
            <a:r>
              <a:rPr>
                <a:solidFill>
                  <a:schemeClr val="accent5"/>
                </a:solidFill>
                <a:latin typeface="Helvetica"/>
                <a:ea typeface="Helvetica"/>
                <a:cs typeface="Helvetica"/>
                <a:sym typeface="Helvetica"/>
              </a:rPr>
              <a:t>与设备的接口</a:t>
            </a:r>
            <a:r>
              <a:t>，以及</a:t>
            </a:r>
            <a:r>
              <a:rPr>
                <a:solidFill>
                  <a:schemeClr val="accent5"/>
                </a:solidFill>
                <a:latin typeface="Helvetica"/>
                <a:ea typeface="Helvetica"/>
                <a:cs typeface="Helvetica"/>
                <a:sym typeface="Helvetica"/>
              </a:rPr>
              <a:t>I/O控制逻辑</a:t>
            </a:r>
          </a:p>
        </p:txBody>
      </p:sp>
      <p:sp>
        <p:nvSpPr>
          <p:cNvPr id="820" name="DMA控制器中的寄存器"/>
          <p:cNvSpPr/>
          <p:nvPr/>
        </p:nvSpPr>
        <p:spPr>
          <a:xfrm>
            <a:off x="966469" y="6579748"/>
            <a:ext cx="72852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DMA控制器中的寄存器</a:t>
            </a:r>
          </a:p>
        </p:txBody>
      </p:sp>
      <p:sp>
        <p:nvSpPr>
          <p:cNvPr id="821" name="命令/状态寄存器CR…"/>
          <p:cNvSpPr/>
          <p:nvPr/>
        </p:nvSpPr>
        <p:spPr>
          <a:xfrm>
            <a:off x="972819" y="7915044"/>
            <a:ext cx="6124576"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solidFill>
                  <a:schemeClr val="accent5"/>
                </a:solidFill>
              </a:defRPr>
            </a:pPr>
            <a:r>
              <a:rPr>
                <a:latin typeface="Helvetica"/>
                <a:ea typeface="Helvetica"/>
                <a:cs typeface="Helvetica"/>
                <a:sym typeface="Helvetica"/>
              </a:rPr>
              <a:t>命令/状态</a:t>
            </a:r>
            <a:r>
              <a:t>寄存器CR</a:t>
            </a:r>
            <a:endParaRPr>
              <a:solidFill>
                <a:srgbClr val="000000"/>
              </a:solidFill>
              <a:latin typeface="Helvetica"/>
              <a:ea typeface="Helvetica"/>
              <a:cs typeface="Helvetica"/>
              <a:sym typeface="Helvetica"/>
            </a:endParaRPr>
          </a:p>
          <a:p>
            <a:pPr algn="just">
              <a:defRPr>
                <a:solidFill>
                  <a:schemeClr val="accent5"/>
                </a:solidFill>
              </a:defRPr>
            </a:pPr>
            <a:r>
              <a:rPr>
                <a:latin typeface="Helvetica"/>
                <a:ea typeface="Helvetica"/>
                <a:cs typeface="Helvetica"/>
                <a:sym typeface="Helvetica"/>
              </a:rPr>
              <a:t>内存地址</a:t>
            </a:r>
            <a:r>
              <a:t>寄存器MAR</a:t>
            </a:r>
            <a:endParaRPr>
              <a:solidFill>
                <a:srgbClr val="000000"/>
              </a:solidFill>
            </a:endParaRPr>
          </a:p>
          <a:p>
            <a:pPr algn="just">
              <a:defRPr>
                <a:solidFill>
                  <a:schemeClr val="accent5"/>
                </a:solidFill>
              </a:defRPr>
            </a:pPr>
            <a:r>
              <a:rPr>
                <a:latin typeface="Helvetica"/>
                <a:ea typeface="Helvetica"/>
                <a:cs typeface="Helvetica"/>
                <a:sym typeface="Helvetica"/>
              </a:rPr>
              <a:t>数据</a:t>
            </a:r>
            <a:r>
              <a:t>寄存器DR</a:t>
            </a:r>
            <a:endParaRPr>
              <a:solidFill>
                <a:srgbClr val="000000"/>
              </a:solidFill>
            </a:endParaRPr>
          </a:p>
          <a:p>
            <a:pPr algn="just">
              <a:defRPr>
                <a:solidFill>
                  <a:schemeClr val="accent5"/>
                </a:solidFill>
              </a:defRPr>
            </a:pPr>
            <a:r>
              <a:rPr>
                <a:latin typeface="Helvetica"/>
                <a:ea typeface="Helvetica"/>
                <a:cs typeface="Helvetica"/>
                <a:sym typeface="Helvetica"/>
              </a:rPr>
              <a:t>数据计数器</a:t>
            </a:r>
            <a:r>
              <a:t>DC</a:t>
            </a:r>
          </a:p>
        </p:txBody>
      </p:sp>
      <p:pic>
        <p:nvPicPr>
          <p:cNvPr id="823" name="屏幕快照 2019-03-06 下午5.23.41.png" descr="屏幕快照 2019-03-06 下午5.23.41.png"/>
          <p:cNvPicPr>
            <a:picLocks noChangeAspect="1"/>
          </p:cNvPicPr>
          <p:nvPr/>
        </p:nvPicPr>
        <p:blipFill>
          <a:blip r:embed="rId3">
            <a:extLst/>
          </a:blip>
          <a:stretch>
            <a:fillRect/>
          </a:stretch>
        </p:blipFill>
        <p:spPr>
          <a:xfrm>
            <a:off x="20465574" y="726618"/>
            <a:ext cx="3200401" cy="1066801"/>
          </a:xfrm>
          <a:prstGeom prst="rect">
            <a:avLst/>
          </a:prstGeom>
          <a:ln w="12700">
            <a:miter lim="400000"/>
          </a:ln>
        </p:spPr>
      </p:pic>
      <p:sp>
        <p:nvSpPr>
          <p:cNvPr id="824" name="线条"/>
          <p:cNvSpPr/>
          <p:nvPr/>
        </p:nvSpPr>
        <p:spPr>
          <a:xfrm>
            <a:off x="5278484" y="11088637"/>
            <a:ext cx="2413959" cy="1"/>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825" name="指示DMA，本次向CPU发中断信号前要读或写数据的次数"/>
          <p:cNvSpPr/>
          <p:nvPr/>
        </p:nvSpPr>
        <p:spPr>
          <a:xfrm>
            <a:off x="7887858" y="10637787"/>
            <a:ext cx="15088800"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指示DMA，本次向CPU发中断信号前要</a:t>
            </a:r>
            <a:r>
              <a:rPr>
                <a:solidFill>
                  <a:schemeClr val="accent5"/>
                </a:solidFill>
                <a:latin typeface="Helvetica"/>
                <a:ea typeface="Helvetica"/>
                <a:cs typeface="Helvetica"/>
                <a:sym typeface="Helvetica"/>
              </a:rPr>
              <a:t>读或写数据的次数</a:t>
            </a:r>
          </a:p>
        </p:txBody>
      </p:sp>
      <p:sp>
        <p:nvSpPr>
          <p:cNvPr id="15"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2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30"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831" name="DMA控制方式"/>
          <p:cNvSpPr/>
          <p:nvPr/>
        </p:nvSpPr>
        <p:spPr>
          <a:xfrm>
            <a:off x="550631" y="420584"/>
            <a:ext cx="48894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832" name="DMA控制器结构"/>
          <p:cNvSpPr/>
          <p:nvPr/>
        </p:nvSpPr>
        <p:spPr>
          <a:xfrm>
            <a:off x="966469" y="2165612"/>
            <a:ext cx="476535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a:ea typeface="Helvetica"/>
                <a:cs typeface="Helvetica"/>
                <a:sym typeface="Helvetica"/>
              </a:defRPr>
            </a:lvl1pPr>
          </a:lstStyle>
          <a:p>
            <a:r>
              <a:t>DMA控制器结构</a:t>
            </a:r>
          </a:p>
        </p:txBody>
      </p:sp>
      <p:sp>
        <p:nvSpPr>
          <p:cNvPr id="833" name="DMA控制器的逻辑组成包括3部分：…"/>
          <p:cNvSpPr/>
          <p:nvPr/>
        </p:nvSpPr>
        <p:spPr>
          <a:xfrm>
            <a:off x="972819" y="3519726"/>
            <a:ext cx="1649571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DMA控制器的</a:t>
            </a:r>
            <a:r>
              <a:rPr>
                <a:latin typeface="Helvetica"/>
                <a:ea typeface="Helvetica"/>
                <a:cs typeface="Helvetica"/>
                <a:sym typeface="Helvetica"/>
              </a:rPr>
              <a:t>逻辑组成</a:t>
            </a:r>
            <a:r>
              <a:t>包括</a:t>
            </a:r>
            <a:r>
              <a:rPr>
                <a:latin typeface="Helvetica"/>
                <a:ea typeface="Helvetica"/>
                <a:cs typeface="Helvetica"/>
                <a:sym typeface="Helvetica"/>
              </a:rPr>
              <a:t>3部分</a:t>
            </a:r>
            <a:r>
              <a:t>：</a:t>
            </a:r>
          </a:p>
          <a:p>
            <a:pPr algn="l"/>
            <a:r>
              <a:t>DMA</a:t>
            </a:r>
            <a:r>
              <a:rPr>
                <a:solidFill>
                  <a:schemeClr val="accent5"/>
                </a:solidFill>
                <a:latin typeface="Helvetica"/>
                <a:ea typeface="Helvetica"/>
                <a:cs typeface="Helvetica"/>
                <a:sym typeface="Helvetica"/>
              </a:rPr>
              <a:t>与主机的接口</a:t>
            </a:r>
            <a:r>
              <a:t>、DMA</a:t>
            </a:r>
            <a:r>
              <a:rPr>
                <a:solidFill>
                  <a:schemeClr val="accent5"/>
                </a:solidFill>
                <a:latin typeface="Helvetica"/>
                <a:ea typeface="Helvetica"/>
                <a:cs typeface="Helvetica"/>
                <a:sym typeface="Helvetica"/>
              </a:rPr>
              <a:t>与设备的接口</a:t>
            </a:r>
            <a:r>
              <a:t>，以及</a:t>
            </a:r>
            <a:r>
              <a:rPr>
                <a:solidFill>
                  <a:schemeClr val="accent5"/>
                </a:solidFill>
                <a:latin typeface="Helvetica"/>
                <a:ea typeface="Helvetica"/>
                <a:cs typeface="Helvetica"/>
                <a:sym typeface="Helvetica"/>
              </a:rPr>
              <a:t>I/O控制逻辑</a:t>
            </a:r>
          </a:p>
        </p:txBody>
      </p:sp>
      <p:sp>
        <p:nvSpPr>
          <p:cNvPr id="834" name="DMA控制器中的寄存器"/>
          <p:cNvSpPr/>
          <p:nvPr/>
        </p:nvSpPr>
        <p:spPr>
          <a:xfrm>
            <a:off x="966469" y="6579748"/>
            <a:ext cx="72852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DMA控制器中的寄存器</a:t>
            </a:r>
          </a:p>
        </p:txBody>
      </p:sp>
      <p:sp>
        <p:nvSpPr>
          <p:cNvPr id="835" name="命令/状态寄存器CR…"/>
          <p:cNvSpPr/>
          <p:nvPr/>
        </p:nvSpPr>
        <p:spPr>
          <a:xfrm>
            <a:off x="972819" y="7915044"/>
            <a:ext cx="6124576"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a:solidFill>
                  <a:schemeClr val="accent5"/>
                </a:solidFill>
              </a:defRPr>
            </a:pPr>
            <a:r>
              <a:rPr>
                <a:latin typeface="Helvetica"/>
                <a:ea typeface="Helvetica"/>
                <a:cs typeface="Helvetica"/>
                <a:sym typeface="Helvetica"/>
              </a:rPr>
              <a:t>命令/状态</a:t>
            </a:r>
            <a:r>
              <a:t>寄存器CR</a:t>
            </a:r>
            <a:endParaRPr>
              <a:solidFill>
                <a:srgbClr val="000000"/>
              </a:solidFill>
              <a:latin typeface="Helvetica"/>
              <a:ea typeface="Helvetica"/>
              <a:cs typeface="Helvetica"/>
              <a:sym typeface="Helvetica"/>
            </a:endParaRPr>
          </a:p>
          <a:p>
            <a:pPr algn="just">
              <a:defRPr>
                <a:solidFill>
                  <a:schemeClr val="accent5"/>
                </a:solidFill>
              </a:defRPr>
            </a:pPr>
            <a:r>
              <a:rPr>
                <a:latin typeface="Helvetica"/>
                <a:ea typeface="Helvetica"/>
                <a:cs typeface="Helvetica"/>
                <a:sym typeface="Helvetica"/>
              </a:rPr>
              <a:t>内存地址</a:t>
            </a:r>
            <a:r>
              <a:t>寄存器MAR</a:t>
            </a:r>
            <a:endParaRPr>
              <a:solidFill>
                <a:srgbClr val="000000"/>
              </a:solidFill>
            </a:endParaRPr>
          </a:p>
          <a:p>
            <a:pPr algn="just">
              <a:defRPr>
                <a:solidFill>
                  <a:schemeClr val="accent5"/>
                </a:solidFill>
              </a:defRPr>
            </a:pPr>
            <a:r>
              <a:rPr>
                <a:latin typeface="Helvetica"/>
                <a:ea typeface="Helvetica"/>
                <a:cs typeface="Helvetica"/>
                <a:sym typeface="Helvetica"/>
              </a:rPr>
              <a:t>数据</a:t>
            </a:r>
            <a:r>
              <a:t>寄存器DR</a:t>
            </a:r>
            <a:endParaRPr>
              <a:solidFill>
                <a:srgbClr val="000000"/>
              </a:solidFill>
            </a:endParaRPr>
          </a:p>
          <a:p>
            <a:pPr algn="just">
              <a:defRPr>
                <a:solidFill>
                  <a:schemeClr val="accent5"/>
                </a:solidFill>
              </a:defRPr>
            </a:pPr>
            <a:r>
              <a:rPr>
                <a:latin typeface="Helvetica"/>
                <a:ea typeface="Helvetica"/>
                <a:cs typeface="Helvetica"/>
                <a:sym typeface="Helvetica"/>
              </a:rPr>
              <a:t>数据计数器</a:t>
            </a:r>
            <a:r>
              <a:t>DC</a:t>
            </a:r>
          </a:p>
        </p:txBody>
      </p:sp>
      <p:pic>
        <p:nvPicPr>
          <p:cNvPr id="837" name="屏幕快照 2019-03-06 下午5.23.41.png" descr="屏幕快照 2019-03-06 下午5.23.41.png"/>
          <p:cNvPicPr>
            <a:picLocks noChangeAspect="1"/>
          </p:cNvPicPr>
          <p:nvPr/>
        </p:nvPicPr>
        <p:blipFill>
          <a:blip r:embed="rId4">
            <a:extLst/>
          </a:blip>
          <a:stretch>
            <a:fillRect/>
          </a:stretch>
        </p:blipFill>
        <p:spPr>
          <a:xfrm>
            <a:off x="20465574" y="726618"/>
            <a:ext cx="3200401" cy="1066801"/>
          </a:xfrm>
          <a:prstGeom prst="rect">
            <a:avLst/>
          </a:prstGeom>
          <a:ln w="12700">
            <a:miter lim="400000"/>
          </a:ln>
        </p:spPr>
      </p:pic>
      <p:sp>
        <p:nvSpPr>
          <p:cNvPr id="13"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4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43" name="1804…"/>
          <p:cNvSpPr/>
          <p:nvPr/>
        </p:nvSpPr>
        <p:spPr>
          <a:xfrm>
            <a:off x="1516176" y="2762415"/>
            <a:ext cx="21351648" cy="79806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1804</a:t>
            </a:r>
          </a:p>
          <a:p>
            <a:pPr algn="just">
              <a:lnSpc>
                <a:spcPct val="120000"/>
              </a:lnSpc>
              <a:defRPr sz="4800">
                <a:latin typeface="Lantinghei SC Extralight"/>
                <a:ea typeface="Lantinghei SC Extralight"/>
                <a:cs typeface="Lantinghei SC Extralight"/>
                <a:sym typeface="Lantinghei SC Extralight"/>
              </a:defRPr>
            </a:pPr>
            <a:r>
              <a:t>DMA控制器的逻辑组成包括三部分：主机与DMA的接口、DMA与设备的接口，以及（）</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A:内存地址寄存器</a:t>
            </a:r>
          </a:p>
          <a:p>
            <a:pPr algn="just">
              <a:lnSpc>
                <a:spcPct val="120000"/>
              </a:lnSpc>
              <a:defRPr sz="4800">
                <a:latin typeface="Lantinghei SC Extralight"/>
                <a:ea typeface="Lantinghei SC Extralight"/>
                <a:cs typeface="Lantinghei SC Extralight"/>
                <a:sym typeface="Lantinghei SC Extralight"/>
              </a:defRPr>
            </a:pPr>
            <a:r>
              <a:t>B:I/O控制逻辑</a:t>
            </a:r>
          </a:p>
          <a:p>
            <a:pPr algn="just">
              <a:lnSpc>
                <a:spcPct val="120000"/>
              </a:lnSpc>
              <a:defRPr sz="4800">
                <a:latin typeface="Lantinghei SC Extralight"/>
                <a:ea typeface="Lantinghei SC Extralight"/>
                <a:cs typeface="Lantinghei SC Extralight"/>
                <a:sym typeface="Lantinghei SC Extralight"/>
              </a:defRPr>
            </a:pPr>
            <a:r>
              <a:t>C:数据寄存器</a:t>
            </a:r>
          </a:p>
          <a:p>
            <a:pPr algn="just">
              <a:lnSpc>
                <a:spcPct val="120000"/>
              </a:lnSpc>
              <a:defRPr sz="4800">
                <a:latin typeface="Lantinghei SC Extralight"/>
                <a:ea typeface="Lantinghei SC Extralight"/>
                <a:cs typeface="Lantinghei SC Extralight"/>
                <a:sym typeface="Lantinghei SC Extralight"/>
              </a:defRPr>
            </a:pPr>
            <a:r>
              <a:t>D:主机与设备的接口</a:t>
            </a:r>
          </a:p>
        </p:txBody>
      </p:sp>
      <p:sp>
        <p:nvSpPr>
          <p:cNvPr id="84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45"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4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49" name="1804…"/>
          <p:cNvSpPr/>
          <p:nvPr/>
        </p:nvSpPr>
        <p:spPr>
          <a:xfrm>
            <a:off x="1516176" y="2762415"/>
            <a:ext cx="21351648" cy="79806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1804</a:t>
            </a:r>
          </a:p>
          <a:p>
            <a:pPr algn="just">
              <a:lnSpc>
                <a:spcPct val="120000"/>
              </a:lnSpc>
              <a:defRPr sz="4800">
                <a:latin typeface="Lantinghei SC Extralight"/>
                <a:ea typeface="Lantinghei SC Extralight"/>
                <a:cs typeface="Lantinghei SC Extralight"/>
                <a:sym typeface="Lantinghei SC Extralight"/>
              </a:defRPr>
            </a:pPr>
            <a:r>
              <a:t>DMA控制器的逻辑组成包括三部分：主机与DMA的接口、DMA与设备的接口，以及（）</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A:内存地址寄存器</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B:I/O控制逻辑</a:t>
            </a:r>
          </a:p>
          <a:p>
            <a:pPr algn="just">
              <a:lnSpc>
                <a:spcPct val="120000"/>
              </a:lnSpc>
              <a:defRPr sz="4800">
                <a:latin typeface="Lantinghei SC Extralight"/>
                <a:ea typeface="Lantinghei SC Extralight"/>
                <a:cs typeface="Lantinghei SC Extralight"/>
                <a:sym typeface="Lantinghei SC Extralight"/>
              </a:defRPr>
            </a:pPr>
            <a:r>
              <a:t>C:数据寄存器</a:t>
            </a:r>
          </a:p>
          <a:p>
            <a:pPr algn="just">
              <a:lnSpc>
                <a:spcPct val="120000"/>
              </a:lnSpc>
              <a:defRPr sz="4800">
                <a:latin typeface="Lantinghei SC Extralight"/>
                <a:ea typeface="Lantinghei SC Extralight"/>
                <a:cs typeface="Lantinghei SC Extralight"/>
                <a:sym typeface="Lantinghei SC Extralight"/>
              </a:defRPr>
            </a:pPr>
            <a:r>
              <a:t>D:主机与设备的接口</a:t>
            </a:r>
          </a:p>
        </p:txBody>
      </p:sp>
      <p:sp>
        <p:nvSpPr>
          <p:cNvPr id="85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51"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5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55" name="为了实现主机与设备控制器之间成块数据的传送，在DMA控制器中设计了4类寄存器: 命令/状态寄存器CR、内存地址寄存器MAR、数据寄存器DR和（  ）…"/>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为了实现主机与设备控制器之间成块数据的传送，在DMA控制器中设计了4类寄存器: 命令/状态寄存器CR、内存地址寄存器MAR、数据寄存器DR和（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A:数据计数器</a:t>
            </a:r>
          </a:p>
          <a:p>
            <a:pPr algn="just">
              <a:lnSpc>
                <a:spcPct val="120000"/>
              </a:lnSpc>
              <a:defRPr sz="4800">
                <a:latin typeface="Lantinghei SC Extralight"/>
                <a:ea typeface="Lantinghei SC Extralight"/>
                <a:cs typeface="Lantinghei SC Extralight"/>
                <a:sym typeface="Lantinghei SC Extralight"/>
              </a:defRPr>
            </a:pPr>
            <a:r>
              <a:t>B:程序计数器</a:t>
            </a:r>
          </a:p>
          <a:p>
            <a:pPr algn="just">
              <a:lnSpc>
                <a:spcPct val="120000"/>
              </a:lnSpc>
              <a:defRPr sz="4800">
                <a:latin typeface="Lantinghei SC Extralight"/>
                <a:ea typeface="Lantinghei SC Extralight"/>
                <a:cs typeface="Lantinghei SC Extralight"/>
                <a:sym typeface="Lantinghei SC Extralight"/>
              </a:defRPr>
            </a:pPr>
            <a:r>
              <a:t>C:指令寄存器</a:t>
            </a:r>
          </a:p>
          <a:p>
            <a:pPr algn="just">
              <a:lnSpc>
                <a:spcPct val="120000"/>
              </a:lnSpc>
              <a:defRPr sz="4800">
                <a:latin typeface="Lantinghei SC Extralight"/>
                <a:ea typeface="Lantinghei SC Extralight"/>
                <a:cs typeface="Lantinghei SC Extralight"/>
                <a:sym typeface="Lantinghei SC Extralight"/>
              </a:defRPr>
            </a:pPr>
            <a:r>
              <a:t>D:通用寄存器</a:t>
            </a:r>
          </a:p>
        </p:txBody>
      </p:sp>
      <p:sp>
        <p:nvSpPr>
          <p:cNvPr id="85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57"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6"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97" name="I/O系统的结构"/>
          <p:cNvSpPr/>
          <p:nvPr/>
        </p:nvSpPr>
        <p:spPr>
          <a:xfrm>
            <a:off x="719990" y="3635469"/>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98" name="I/O设备的分类"/>
          <p:cNvSpPr/>
          <p:nvPr/>
        </p:nvSpPr>
        <p:spPr>
          <a:xfrm>
            <a:off x="719990" y="6051722"/>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99" name="设备控制器"/>
          <p:cNvSpPr/>
          <p:nvPr/>
        </p:nvSpPr>
        <p:spPr>
          <a:xfrm>
            <a:off x="719990" y="8467975"/>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100" name="I/O系统不仅包括各种I/O设备，还包括与设备相连的设备控制器，有些系统还配备了专门用于输入/输出控制的专用计算机，即通道。此外，I/O系统要通过总线与CPU、内存相连。"/>
          <p:cNvSpPr/>
          <p:nvPr/>
        </p:nvSpPr>
        <p:spPr>
          <a:xfrm>
            <a:off x="837450" y="1065695"/>
            <a:ext cx="22887147" cy="18206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4500">
                <a:solidFill>
                  <a:srgbClr val="1F2D3D"/>
                </a:solidFill>
                <a:latin typeface="Helvetica Neue"/>
                <a:ea typeface="Helvetica Neue"/>
                <a:cs typeface="Helvetica Neue"/>
                <a:sym typeface="Helvetica Neue"/>
              </a:defRPr>
            </a:pPr>
            <a:r>
              <a:t>I/O系统不仅包括</a:t>
            </a:r>
            <a:r>
              <a:rPr>
                <a:solidFill>
                  <a:schemeClr val="accent5"/>
                </a:solidFill>
              </a:rPr>
              <a:t>各种I/O设备</a:t>
            </a:r>
            <a:r>
              <a:t>，还包括与设备相连的</a:t>
            </a:r>
            <a:r>
              <a:rPr>
                <a:solidFill>
                  <a:schemeClr val="accent5"/>
                </a:solidFill>
              </a:rPr>
              <a:t>设备控制器</a:t>
            </a:r>
            <a:r>
              <a:t>，有些系统还配备了专门用于</a:t>
            </a:r>
            <a:r>
              <a:rPr u="sng"/>
              <a:t>输入/输出控制的专用计算机</a:t>
            </a:r>
            <a:r>
              <a:t>，即</a:t>
            </a:r>
            <a:r>
              <a:rPr>
                <a:solidFill>
                  <a:schemeClr val="accent5"/>
                </a:solidFill>
              </a:rPr>
              <a:t>通道</a:t>
            </a:r>
            <a:r>
              <a:t>。此外，</a:t>
            </a:r>
            <a:r>
              <a:rPr b="1" u="sng"/>
              <a:t>I/O系统要通过总线与CPU、内存相连</a:t>
            </a:r>
            <a:r>
              <a:t>。</a:t>
            </a:r>
          </a:p>
        </p:txBody>
      </p:sp>
      <p:sp>
        <p:nvSpPr>
          <p:cNvPr id="101" name="I / O通道"/>
          <p:cNvSpPr/>
          <p:nvPr/>
        </p:nvSpPr>
        <p:spPr>
          <a:xfrm>
            <a:off x="719990" y="10884228"/>
            <a:ext cx="563955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 / O通道</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6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61" name="为了实现主机与设备控制器之间成块数据的传送，在DMA控制器中设计了4类寄存器: 命令/状态寄存器CR、内存地址寄存器MAR、数据寄存器DR和（  ）…"/>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为了实现主机与设备控制器之间成块数据的传送，在DMA控制器中设计了4类寄存器: 命令/状态寄存器CR、内存地址寄存器MAR、数据寄存器DR和（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A:数据计数器</a:t>
            </a:r>
          </a:p>
          <a:p>
            <a:pPr algn="just">
              <a:lnSpc>
                <a:spcPct val="120000"/>
              </a:lnSpc>
              <a:defRPr sz="4800">
                <a:latin typeface="Lantinghei SC Extralight"/>
                <a:ea typeface="Lantinghei SC Extralight"/>
                <a:cs typeface="Lantinghei SC Extralight"/>
                <a:sym typeface="Lantinghei SC Extralight"/>
              </a:defRPr>
            </a:pPr>
            <a:r>
              <a:t>B:程序计数器</a:t>
            </a:r>
          </a:p>
          <a:p>
            <a:pPr algn="just">
              <a:lnSpc>
                <a:spcPct val="120000"/>
              </a:lnSpc>
              <a:defRPr sz="4800">
                <a:latin typeface="Lantinghei SC Extralight"/>
                <a:ea typeface="Lantinghei SC Extralight"/>
                <a:cs typeface="Lantinghei SC Extralight"/>
                <a:sym typeface="Lantinghei SC Extralight"/>
              </a:defRPr>
            </a:pPr>
            <a:r>
              <a:t>C:指令寄存器</a:t>
            </a:r>
          </a:p>
          <a:p>
            <a:pPr algn="just">
              <a:lnSpc>
                <a:spcPct val="120000"/>
              </a:lnSpc>
              <a:defRPr sz="4800">
                <a:latin typeface="Lantinghei SC Extralight"/>
                <a:ea typeface="Lantinghei SC Extralight"/>
                <a:cs typeface="Lantinghei SC Extralight"/>
                <a:sym typeface="Lantinghei SC Extralight"/>
              </a:defRPr>
            </a:pPr>
            <a:r>
              <a:t>D:通用寄存器</a:t>
            </a:r>
          </a:p>
        </p:txBody>
      </p:sp>
      <p:sp>
        <p:nvSpPr>
          <p:cNvPr id="86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63"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6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69" name="在DMA控制I/O方式中，（）是用于接收从CPU发来的I/O命令或有关控制信息、设备状态。…"/>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在DMA控制I/O方式中，（）是用于接收从CPU发来的I/O命令或有关控制信息、设备状态。</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A:命令/状态寄存器CR</a:t>
            </a:r>
          </a:p>
          <a:p>
            <a:pPr algn="just">
              <a:lnSpc>
                <a:spcPct val="120000"/>
              </a:lnSpc>
              <a:defRPr sz="4800">
                <a:latin typeface="Lantinghei SC Extralight"/>
                <a:ea typeface="Lantinghei SC Extralight"/>
                <a:cs typeface="Lantinghei SC Extralight"/>
                <a:sym typeface="Lantinghei SC Extralight"/>
              </a:defRPr>
            </a:pPr>
            <a:r>
              <a:t>B:内存地址寄存器MAR</a:t>
            </a:r>
          </a:p>
          <a:p>
            <a:pPr algn="just">
              <a:lnSpc>
                <a:spcPct val="120000"/>
              </a:lnSpc>
              <a:defRPr sz="4800">
                <a:latin typeface="Lantinghei SC Extralight"/>
                <a:ea typeface="Lantinghei SC Extralight"/>
                <a:cs typeface="Lantinghei SC Extralight"/>
                <a:sym typeface="Lantinghei SC Extralight"/>
              </a:defRPr>
            </a:pPr>
            <a:r>
              <a:t>C:数据计数器DC</a:t>
            </a:r>
          </a:p>
          <a:p>
            <a:pPr algn="just">
              <a:lnSpc>
                <a:spcPct val="120000"/>
              </a:lnSpc>
              <a:defRPr sz="4800">
                <a:latin typeface="Lantinghei SC Extralight"/>
                <a:ea typeface="Lantinghei SC Extralight"/>
                <a:cs typeface="Lantinghei SC Extralight"/>
                <a:sym typeface="Lantinghei SC Extralight"/>
              </a:defRPr>
            </a:pPr>
            <a:r>
              <a:t>D:数据寄存器DR</a:t>
            </a:r>
          </a:p>
        </p:txBody>
      </p:sp>
      <p:sp>
        <p:nvSpPr>
          <p:cNvPr id="87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71"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7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75" name="在DMA控制I/O方式中，（）是用于接收从CPU发来的I/O命令或有关控制信息、设备状态。…"/>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在DMA控制I/O方式中，（）是用于接收从CPU发来的I/O命令或有关控制信息、设备状态。</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A:命令/状态寄存器CR</a:t>
            </a:r>
          </a:p>
          <a:p>
            <a:pPr algn="just">
              <a:lnSpc>
                <a:spcPct val="120000"/>
              </a:lnSpc>
              <a:defRPr sz="4800">
                <a:latin typeface="Lantinghei SC Extralight"/>
                <a:ea typeface="Lantinghei SC Extralight"/>
                <a:cs typeface="Lantinghei SC Extralight"/>
                <a:sym typeface="Lantinghei SC Extralight"/>
              </a:defRPr>
            </a:pPr>
            <a:r>
              <a:t>B:内存地址寄存器MAR</a:t>
            </a:r>
          </a:p>
          <a:p>
            <a:pPr algn="just">
              <a:lnSpc>
                <a:spcPct val="120000"/>
              </a:lnSpc>
              <a:defRPr sz="4800">
                <a:latin typeface="Lantinghei SC Extralight"/>
                <a:ea typeface="Lantinghei SC Extralight"/>
                <a:cs typeface="Lantinghei SC Extralight"/>
                <a:sym typeface="Lantinghei SC Extralight"/>
              </a:defRPr>
            </a:pPr>
            <a:r>
              <a:t>C:数据计数器DC</a:t>
            </a:r>
          </a:p>
          <a:p>
            <a:pPr algn="just">
              <a:lnSpc>
                <a:spcPct val="120000"/>
              </a:lnSpc>
              <a:defRPr sz="4800">
                <a:latin typeface="Lantinghei SC Extralight"/>
                <a:ea typeface="Lantinghei SC Extralight"/>
                <a:cs typeface="Lantinghei SC Extralight"/>
                <a:sym typeface="Lantinghei SC Extralight"/>
              </a:defRPr>
            </a:pPr>
            <a:r>
              <a:t>D:数据寄存器DR</a:t>
            </a:r>
          </a:p>
        </p:txBody>
      </p:sp>
      <p:sp>
        <p:nvSpPr>
          <p:cNvPr id="87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77"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8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81" name="在DMA控制I/O方式中，（）用来指示DMA，本次向CPU发中断信号前要读或写数据的次数。…"/>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在DMA控制I/O方式中，（）用来指示DMA，本次向CPU发中断信号前要读或写数据的次数。</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A:命令/状态寄存器CR</a:t>
            </a:r>
          </a:p>
          <a:p>
            <a:pPr algn="just">
              <a:lnSpc>
                <a:spcPct val="120000"/>
              </a:lnSpc>
              <a:defRPr sz="4800">
                <a:latin typeface="Lantinghei SC Extralight"/>
                <a:ea typeface="Lantinghei SC Extralight"/>
                <a:cs typeface="Lantinghei SC Extralight"/>
                <a:sym typeface="Lantinghei SC Extralight"/>
              </a:defRPr>
            </a:pPr>
            <a:r>
              <a:t>B:内存地址寄存器MAR</a:t>
            </a:r>
          </a:p>
          <a:p>
            <a:pPr algn="just">
              <a:lnSpc>
                <a:spcPct val="120000"/>
              </a:lnSpc>
              <a:defRPr sz="4800">
                <a:latin typeface="Lantinghei SC Extralight"/>
                <a:ea typeface="Lantinghei SC Extralight"/>
                <a:cs typeface="Lantinghei SC Extralight"/>
                <a:sym typeface="Lantinghei SC Extralight"/>
              </a:defRPr>
            </a:pPr>
            <a:r>
              <a:t>C:数据计数器DC</a:t>
            </a:r>
          </a:p>
          <a:p>
            <a:pPr algn="just">
              <a:lnSpc>
                <a:spcPct val="120000"/>
              </a:lnSpc>
              <a:defRPr sz="4800">
                <a:latin typeface="Lantinghei SC Extralight"/>
                <a:ea typeface="Lantinghei SC Extralight"/>
                <a:cs typeface="Lantinghei SC Extralight"/>
                <a:sym typeface="Lantinghei SC Extralight"/>
              </a:defRPr>
            </a:pPr>
            <a:r>
              <a:t>D:数据寄存器DR</a:t>
            </a:r>
          </a:p>
        </p:txBody>
      </p:sp>
      <p:sp>
        <p:nvSpPr>
          <p:cNvPr id="88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83"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8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87" name="在DMA控制I/O方式中，（）用来指示DMA，本次向CPU发中断信号前要读或写数据的次数。…"/>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在DMA控制I/O方式中，（）用来指示DMA，本次向CPU发中断信号前要读或写数据的次数。</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A:命令/状态寄存器CR</a:t>
            </a:r>
          </a:p>
          <a:p>
            <a:pPr algn="just">
              <a:lnSpc>
                <a:spcPct val="120000"/>
              </a:lnSpc>
              <a:defRPr sz="4800">
                <a:latin typeface="Lantinghei SC Extralight"/>
                <a:ea typeface="Lantinghei SC Extralight"/>
                <a:cs typeface="Lantinghei SC Extralight"/>
                <a:sym typeface="Lantinghei SC Extralight"/>
              </a:defRPr>
            </a:pPr>
            <a:r>
              <a:t>B:内存地址寄存器MAR</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C:数据计数器DC</a:t>
            </a:r>
          </a:p>
          <a:p>
            <a:pPr algn="just">
              <a:lnSpc>
                <a:spcPct val="120000"/>
              </a:lnSpc>
              <a:defRPr sz="4800">
                <a:latin typeface="Lantinghei SC Extralight"/>
                <a:ea typeface="Lantinghei SC Extralight"/>
                <a:cs typeface="Lantinghei SC Extralight"/>
                <a:sym typeface="Lantinghei SC Extralight"/>
              </a:defRPr>
            </a:pPr>
            <a:r>
              <a:t>D:数据寄存器DR</a:t>
            </a:r>
          </a:p>
        </p:txBody>
      </p:sp>
      <p:sp>
        <p:nvSpPr>
          <p:cNvPr id="88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89"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93" name="在DMA控制I/O方式中，（）是用来存储DMA传输中的输入或输出的数据。…"/>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在DMA控制I/O方式中，（）是用来存储DMA传输中的输入或输出的数据。</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A:命令/状态寄存器CR</a:t>
            </a:r>
          </a:p>
          <a:p>
            <a:pPr algn="just">
              <a:lnSpc>
                <a:spcPct val="120000"/>
              </a:lnSpc>
              <a:defRPr sz="4800">
                <a:latin typeface="Lantinghei SC Extralight"/>
                <a:ea typeface="Lantinghei SC Extralight"/>
                <a:cs typeface="Lantinghei SC Extralight"/>
                <a:sym typeface="Lantinghei SC Extralight"/>
              </a:defRPr>
            </a:pPr>
            <a:r>
              <a:t>B:内存地址寄存器MAR</a:t>
            </a:r>
          </a:p>
          <a:p>
            <a:pPr algn="just">
              <a:lnSpc>
                <a:spcPct val="120000"/>
              </a:lnSpc>
              <a:defRPr sz="4800">
                <a:latin typeface="Lantinghei SC Extralight"/>
                <a:ea typeface="Lantinghei SC Extralight"/>
                <a:cs typeface="Lantinghei SC Extralight"/>
                <a:sym typeface="Lantinghei SC Extralight"/>
              </a:defRPr>
            </a:pPr>
            <a:r>
              <a:t>C:数据计数器DC</a:t>
            </a:r>
          </a:p>
          <a:p>
            <a:pPr algn="just">
              <a:lnSpc>
                <a:spcPct val="120000"/>
              </a:lnSpc>
              <a:defRPr sz="4800">
                <a:latin typeface="Lantinghei SC Extralight"/>
                <a:ea typeface="Lantinghei SC Extralight"/>
                <a:cs typeface="Lantinghei SC Extralight"/>
                <a:sym typeface="Lantinghei SC Extralight"/>
              </a:defRPr>
            </a:pPr>
            <a:r>
              <a:t>D:数据寄存器DR</a:t>
            </a:r>
          </a:p>
        </p:txBody>
      </p:sp>
      <p:sp>
        <p:nvSpPr>
          <p:cNvPr id="89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895"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99" name="在DMA控制I/O方式中，（）是用来存储DMA传输中的输入或输出的数据。…"/>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在DMA控制I/O方式中，（）是用来存储DMA传输中的输入或输出的数据。</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A:命令/状态寄存器CR</a:t>
            </a:r>
          </a:p>
          <a:p>
            <a:pPr algn="just">
              <a:lnSpc>
                <a:spcPct val="120000"/>
              </a:lnSpc>
              <a:defRPr sz="4800">
                <a:latin typeface="Lantinghei SC Extralight"/>
                <a:ea typeface="Lantinghei SC Extralight"/>
                <a:cs typeface="Lantinghei SC Extralight"/>
                <a:sym typeface="Lantinghei SC Extralight"/>
              </a:defRPr>
            </a:pPr>
            <a:r>
              <a:t>B:内存地址寄存器MAR</a:t>
            </a:r>
          </a:p>
          <a:p>
            <a:pPr algn="just">
              <a:lnSpc>
                <a:spcPct val="120000"/>
              </a:lnSpc>
              <a:defRPr sz="4800">
                <a:latin typeface="Lantinghei SC Extralight"/>
                <a:ea typeface="Lantinghei SC Extralight"/>
                <a:cs typeface="Lantinghei SC Extralight"/>
                <a:sym typeface="Lantinghei SC Extralight"/>
              </a:defRPr>
            </a:pPr>
            <a:r>
              <a:t>C:数据计数器DC</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D:数据寄存器DR</a:t>
            </a:r>
          </a:p>
        </p:txBody>
      </p:sp>
      <p:sp>
        <p:nvSpPr>
          <p:cNvPr id="90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01"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7"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0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0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06"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907" name="DMA控制方式"/>
          <p:cNvSpPr/>
          <p:nvPr/>
        </p:nvSpPr>
        <p:spPr>
          <a:xfrm>
            <a:off x="550631" y="420584"/>
            <a:ext cx="48894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908" name="DMA工作方式流程"/>
          <p:cNvSpPr/>
          <p:nvPr/>
        </p:nvSpPr>
        <p:spPr>
          <a:xfrm>
            <a:off x="767750" y="2133293"/>
            <a:ext cx="512643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DMA工作方式流程</a:t>
            </a:r>
          </a:p>
        </p:txBody>
      </p:sp>
      <p:sp>
        <p:nvSpPr>
          <p:cNvPr id="909" name="设置MAR和DC初值"/>
          <p:cNvSpPr/>
          <p:nvPr/>
        </p:nvSpPr>
        <p:spPr>
          <a:xfrm>
            <a:off x="8986187" y="1516072"/>
            <a:ext cx="5394447" cy="85675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设置MAR和DC初值</a:t>
            </a:r>
          </a:p>
        </p:txBody>
      </p:sp>
      <p:sp>
        <p:nvSpPr>
          <p:cNvPr id="910" name="在继续执行用户程序的同时，准备又一次的传送"/>
          <p:cNvSpPr/>
          <p:nvPr/>
        </p:nvSpPr>
        <p:spPr>
          <a:xfrm>
            <a:off x="17007830" y="5469994"/>
            <a:ext cx="5829301" cy="187053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在继续执行用户程序的同时，准备又一次的传送</a:t>
            </a:r>
          </a:p>
        </p:txBody>
      </p:sp>
      <p:sp>
        <p:nvSpPr>
          <p:cNvPr id="911" name="传送数据"/>
          <p:cNvSpPr/>
          <p:nvPr/>
        </p:nvSpPr>
        <p:spPr>
          <a:xfrm>
            <a:off x="7172305" y="4598067"/>
            <a:ext cx="8996810" cy="85675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传送数据</a:t>
            </a:r>
          </a:p>
        </p:txBody>
      </p:sp>
      <p:sp>
        <p:nvSpPr>
          <p:cNvPr id="912" name="线条"/>
          <p:cNvSpPr/>
          <p:nvPr/>
        </p:nvSpPr>
        <p:spPr>
          <a:xfrm>
            <a:off x="11683410" y="2300530"/>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13" name="线条"/>
          <p:cNvSpPr/>
          <p:nvPr/>
        </p:nvSpPr>
        <p:spPr>
          <a:xfrm>
            <a:off x="11670709" y="3776552"/>
            <a:ext cx="1" cy="843510"/>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14" name="线条"/>
          <p:cNvSpPr/>
          <p:nvPr/>
        </p:nvSpPr>
        <p:spPr>
          <a:xfrm>
            <a:off x="11670709" y="8340866"/>
            <a:ext cx="1" cy="758298"/>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15" name="线条"/>
          <p:cNvSpPr/>
          <p:nvPr/>
        </p:nvSpPr>
        <p:spPr>
          <a:xfrm>
            <a:off x="11683410" y="10081670"/>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16" name="线条"/>
          <p:cNvSpPr/>
          <p:nvPr/>
        </p:nvSpPr>
        <p:spPr>
          <a:xfrm>
            <a:off x="11670709" y="10781481"/>
            <a:ext cx="1" cy="1063815"/>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17" name="线条"/>
          <p:cNvSpPr/>
          <p:nvPr/>
        </p:nvSpPr>
        <p:spPr>
          <a:xfrm flipV="1">
            <a:off x="20438165" y="4084501"/>
            <a:ext cx="1" cy="1391350"/>
          </a:xfrm>
          <a:prstGeom prst="line">
            <a:avLst/>
          </a:prstGeom>
          <a:ln w="50800">
            <a:solidFill>
              <a:srgbClr val="000000"/>
            </a:solidFill>
            <a:miter lim="400000"/>
          </a:ln>
        </p:spPr>
        <p:txBody>
          <a:bodyPr lIns="50800" tIns="50800" rIns="50800" bIns="50800" anchor="ctr"/>
          <a:lstStyle/>
          <a:p>
            <a:pPr>
              <a:defRPr sz="3200"/>
            </a:pPr>
            <a:endParaRPr/>
          </a:p>
        </p:txBody>
      </p:sp>
      <p:sp>
        <p:nvSpPr>
          <p:cNvPr id="918" name="线条"/>
          <p:cNvSpPr/>
          <p:nvPr/>
        </p:nvSpPr>
        <p:spPr>
          <a:xfrm flipH="1" flipV="1">
            <a:off x="11664055" y="4121924"/>
            <a:ext cx="8783839"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19" name="DC=0？"/>
          <p:cNvSpPr/>
          <p:nvPr/>
        </p:nvSpPr>
        <p:spPr>
          <a:xfrm>
            <a:off x="6402977" y="9116692"/>
            <a:ext cx="10535466" cy="158266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DC=0？</a:t>
            </a:r>
          </a:p>
        </p:txBody>
      </p:sp>
      <p:sp>
        <p:nvSpPr>
          <p:cNvPr id="920" name="存储器地址MAR增1…"/>
          <p:cNvSpPr/>
          <p:nvPr/>
        </p:nvSpPr>
        <p:spPr>
          <a:xfrm>
            <a:off x="7172305" y="6415599"/>
            <a:ext cx="8996810" cy="187053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000">
                <a:solidFill>
                  <a:srgbClr val="FFFFFF"/>
                </a:solidFill>
              </a:defRPr>
            </a:pPr>
            <a:r>
              <a:t>存储器地址MAR增1</a:t>
            </a:r>
          </a:p>
          <a:p>
            <a:pPr>
              <a:defRPr sz="4000">
                <a:solidFill>
                  <a:srgbClr val="FFFFFF"/>
                </a:solidFill>
              </a:defRPr>
            </a:pPr>
            <a:r>
              <a:t>字计数寄存器DC减1</a:t>
            </a:r>
          </a:p>
        </p:txBody>
      </p:sp>
      <p:sp>
        <p:nvSpPr>
          <p:cNvPr id="921" name="请求中断"/>
          <p:cNvSpPr/>
          <p:nvPr/>
        </p:nvSpPr>
        <p:spPr>
          <a:xfrm>
            <a:off x="9889733" y="11783175"/>
            <a:ext cx="3561954" cy="856755"/>
          </a:xfrm>
          <a:prstGeom prst="roundRect">
            <a:avLst>
              <a:gd name="adj" fmla="val 2223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请求中断</a:t>
            </a:r>
          </a:p>
        </p:txBody>
      </p:sp>
      <p:sp>
        <p:nvSpPr>
          <p:cNvPr id="922" name="线条"/>
          <p:cNvSpPr/>
          <p:nvPr/>
        </p:nvSpPr>
        <p:spPr>
          <a:xfrm>
            <a:off x="11670710" y="5480956"/>
            <a:ext cx="1" cy="856755"/>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23" name="N"/>
          <p:cNvSpPr/>
          <p:nvPr/>
        </p:nvSpPr>
        <p:spPr>
          <a:xfrm>
            <a:off x="17128027" y="8852517"/>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a:t>
            </a:r>
          </a:p>
        </p:txBody>
      </p:sp>
      <p:sp>
        <p:nvSpPr>
          <p:cNvPr id="924" name="Y"/>
          <p:cNvSpPr/>
          <p:nvPr/>
        </p:nvSpPr>
        <p:spPr>
          <a:xfrm>
            <a:off x="11850249" y="10809635"/>
            <a:ext cx="5378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Y</a:t>
            </a:r>
          </a:p>
        </p:txBody>
      </p:sp>
      <p:sp>
        <p:nvSpPr>
          <p:cNvPr id="925" name="线条"/>
          <p:cNvSpPr/>
          <p:nvPr/>
        </p:nvSpPr>
        <p:spPr>
          <a:xfrm>
            <a:off x="16818071" y="9908022"/>
            <a:ext cx="3604618" cy="1"/>
          </a:xfrm>
          <a:prstGeom prst="line">
            <a:avLst/>
          </a:prstGeom>
          <a:ln w="50800">
            <a:solidFill>
              <a:srgbClr val="000000"/>
            </a:solidFill>
            <a:miter lim="400000"/>
          </a:ln>
        </p:spPr>
        <p:txBody>
          <a:bodyPr lIns="50800" tIns="50800" rIns="50800" bIns="50800" anchor="ctr"/>
          <a:lstStyle/>
          <a:p>
            <a:pPr>
              <a:defRPr sz="3200"/>
            </a:pPr>
            <a:endParaRPr/>
          </a:p>
        </p:txBody>
      </p:sp>
      <p:sp>
        <p:nvSpPr>
          <p:cNvPr id="926" name="启动DMA"/>
          <p:cNvSpPr/>
          <p:nvPr/>
        </p:nvSpPr>
        <p:spPr>
          <a:xfrm>
            <a:off x="9113070" y="2865228"/>
            <a:ext cx="5394447" cy="85675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启动DMA</a:t>
            </a:r>
          </a:p>
        </p:txBody>
      </p:sp>
      <p:sp>
        <p:nvSpPr>
          <p:cNvPr id="927" name="线条"/>
          <p:cNvSpPr/>
          <p:nvPr/>
        </p:nvSpPr>
        <p:spPr>
          <a:xfrm>
            <a:off x="11683410" y="865580"/>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28" name="线条"/>
          <p:cNvSpPr/>
          <p:nvPr/>
        </p:nvSpPr>
        <p:spPr>
          <a:xfrm flipV="1">
            <a:off x="20438166" y="7492542"/>
            <a:ext cx="1" cy="2454946"/>
          </a:xfrm>
          <a:prstGeom prst="line">
            <a:avLst/>
          </a:prstGeom>
          <a:ln w="50800">
            <a:solidFill>
              <a:srgbClr val="000000"/>
            </a:solidFill>
            <a:miter lim="400000"/>
            <a:tailEnd type="triangle"/>
          </a:ln>
        </p:spPr>
        <p:txBody>
          <a:bodyPr lIns="50800" tIns="50800" rIns="50800" bIns="50800" anchor="ctr"/>
          <a:lstStyle/>
          <a:p>
            <a:pPr>
              <a:defRPr sz="3200"/>
            </a:pPr>
            <a:endParaRPr/>
          </a:p>
        </p:txBody>
      </p:sp>
      <p:pic>
        <p:nvPicPr>
          <p:cNvPr id="930" name="屏幕快照 2019-03-06 下午5.23.41.png" descr="屏幕快照 2019-03-06 下午5.23.41.png"/>
          <p:cNvPicPr>
            <a:picLocks noChangeAspect="1"/>
          </p:cNvPicPr>
          <p:nvPr/>
        </p:nvPicPr>
        <p:blipFill>
          <a:blip r:embed="rId4">
            <a:extLst/>
          </a:blip>
          <a:stretch>
            <a:fillRect/>
          </a:stretch>
        </p:blipFill>
        <p:spPr>
          <a:xfrm>
            <a:off x="20465574" y="726618"/>
            <a:ext cx="3200401" cy="1066801"/>
          </a:xfrm>
          <a:prstGeom prst="rect">
            <a:avLst/>
          </a:prstGeom>
          <a:ln w="12700">
            <a:miter lim="400000"/>
          </a:ln>
        </p:spPr>
      </p:pic>
      <p:sp>
        <p:nvSpPr>
          <p:cNvPr id="30"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3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3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37" name="第二节 I/O控制方式"/>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I/O控制方式</a:t>
            </a:r>
          </a:p>
        </p:txBody>
      </p:sp>
      <p:sp>
        <p:nvSpPr>
          <p:cNvPr id="938" name="DMA控制方式"/>
          <p:cNvSpPr/>
          <p:nvPr/>
        </p:nvSpPr>
        <p:spPr>
          <a:xfrm>
            <a:off x="550631" y="420584"/>
            <a:ext cx="48894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DMA控制方式</a:t>
            </a:r>
          </a:p>
        </p:txBody>
      </p:sp>
      <p:sp>
        <p:nvSpPr>
          <p:cNvPr id="939" name="DMA工作方式流程"/>
          <p:cNvSpPr/>
          <p:nvPr/>
        </p:nvSpPr>
        <p:spPr>
          <a:xfrm>
            <a:off x="767750" y="2133293"/>
            <a:ext cx="512643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DMA工作方式流程</a:t>
            </a:r>
          </a:p>
        </p:txBody>
      </p:sp>
      <p:pic>
        <p:nvPicPr>
          <p:cNvPr id="941" name="屏幕快照 2019-03-06 下午5.23.41.png" descr="屏幕快照 2019-03-06 下午5.23.41.png"/>
          <p:cNvPicPr>
            <a:picLocks noChangeAspect="1"/>
          </p:cNvPicPr>
          <p:nvPr/>
        </p:nvPicPr>
        <p:blipFill>
          <a:blip r:embed="rId4">
            <a:extLst/>
          </a:blip>
          <a:stretch>
            <a:fillRect/>
          </a:stretch>
        </p:blipFill>
        <p:spPr>
          <a:xfrm>
            <a:off x="20465574" y="726618"/>
            <a:ext cx="3200401" cy="1066801"/>
          </a:xfrm>
          <a:prstGeom prst="rect">
            <a:avLst/>
          </a:prstGeom>
          <a:ln w="12700">
            <a:miter lim="400000"/>
          </a:ln>
        </p:spPr>
      </p:pic>
      <p:sp>
        <p:nvSpPr>
          <p:cNvPr id="942" name="当CPU要从磁盘读入一个数据块时，就向磁盘控制器发送一条读命令。…"/>
          <p:cNvSpPr/>
          <p:nvPr/>
        </p:nvSpPr>
        <p:spPr>
          <a:xfrm>
            <a:off x="1340061" y="4573471"/>
            <a:ext cx="21703878" cy="63549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7999"/>
              </a:lnSpc>
              <a:defRPr sz="4500">
                <a:latin typeface="Helvetica Neue"/>
                <a:ea typeface="Helvetica Neue"/>
                <a:cs typeface="Helvetica Neue"/>
                <a:sym typeface="Helvetica Neue"/>
              </a:defRPr>
            </a:pPr>
            <a:r>
              <a:t>当CPU要从磁盘读入一个数据块时，就向磁盘控制器发送一条读命令。</a:t>
            </a:r>
          </a:p>
          <a:p>
            <a:pPr algn="just" defTabSz="457200">
              <a:lnSpc>
                <a:spcPct val="117999"/>
              </a:lnSpc>
              <a:defRPr sz="4500">
                <a:latin typeface="Helvetica Neue"/>
                <a:ea typeface="Helvetica Neue"/>
                <a:cs typeface="Helvetica Neue"/>
                <a:sym typeface="Helvetica Neue"/>
              </a:defRPr>
            </a:pPr>
            <a:endParaRPr/>
          </a:p>
          <a:p>
            <a:pPr algn="just" defTabSz="457200">
              <a:lnSpc>
                <a:spcPct val="117999"/>
              </a:lnSpc>
              <a:defRPr sz="4500">
                <a:latin typeface="Helvetica Neue"/>
                <a:ea typeface="Helvetica Neue"/>
                <a:cs typeface="Helvetica Neue"/>
                <a:sym typeface="Helvetica Neue"/>
              </a:defRPr>
            </a:pPr>
            <a:r>
              <a:t>该命令被送到DMA的命令寄存器CR中，同时CPU将本次读入数据将要放在内存中的起始地址送DMA的MAR寄存器，将本次要读的字节数送入DC寄存器。</a:t>
            </a:r>
          </a:p>
          <a:p>
            <a:pPr algn="just" defTabSz="457200">
              <a:lnSpc>
                <a:spcPct val="117999"/>
              </a:lnSpc>
              <a:defRPr sz="4500">
                <a:latin typeface="Helvetica Neue"/>
                <a:ea typeface="Helvetica Neue"/>
                <a:cs typeface="Helvetica Neue"/>
                <a:sym typeface="Helvetica Neue"/>
              </a:defRPr>
            </a:pPr>
            <a:endParaRPr/>
          </a:p>
          <a:p>
            <a:pPr algn="just" defTabSz="457200">
              <a:lnSpc>
                <a:spcPct val="117999"/>
              </a:lnSpc>
              <a:defRPr sz="4500">
                <a:latin typeface="Helvetica Neue"/>
                <a:ea typeface="Helvetica Neue"/>
                <a:cs typeface="Helvetica Neue"/>
                <a:sym typeface="Helvetica Neue"/>
              </a:defRPr>
            </a:pPr>
            <a:r>
              <a:t>然后启动DMA控制器进行数据传输，在DMA控制输入过程中，CPU可以执行其他的进程，当本次读入的数据全部传输完毕后，DMA向CPU发送中断请求。</a:t>
            </a:r>
          </a:p>
        </p:txBody>
      </p:sp>
      <p:sp>
        <p:nvSpPr>
          <p:cNvPr id="11" name="6.2.3.0 DMA控制方式"/>
          <p:cNvSpPr/>
          <p:nvPr/>
        </p:nvSpPr>
        <p:spPr>
          <a:xfrm>
            <a:off x="33917" y="30444"/>
            <a:ext cx="2051844"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6.2.3.0 DMA控制方式</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4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48"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949"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950"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t>3 缓冲管理</a:t>
            </a:r>
          </a:p>
        </p:txBody>
      </p:sp>
      <p:sp>
        <p:nvSpPr>
          <p:cNvPr id="95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52"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953"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954"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955" name="轮询"/>
          <p:cNvSpPr/>
          <p:nvPr/>
        </p:nvSpPr>
        <p:spPr>
          <a:xfrm>
            <a:off x="16481304" y="3713297"/>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轮询</a:t>
            </a:r>
          </a:p>
        </p:txBody>
      </p:sp>
      <p:sp>
        <p:nvSpPr>
          <p:cNvPr id="956" name="中断"/>
          <p:cNvSpPr/>
          <p:nvPr/>
        </p:nvSpPr>
        <p:spPr>
          <a:xfrm>
            <a:off x="16481304" y="4617610"/>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中断</a:t>
            </a:r>
          </a:p>
        </p:txBody>
      </p:sp>
      <p:sp>
        <p:nvSpPr>
          <p:cNvPr id="957" name="线条"/>
          <p:cNvSpPr/>
          <p:nvPr/>
        </p:nvSpPr>
        <p:spPr>
          <a:xfrm flipV="1">
            <a:off x="16191755" y="3844414"/>
            <a:ext cx="1" cy="2624917"/>
          </a:xfrm>
          <a:prstGeom prst="line">
            <a:avLst/>
          </a:prstGeom>
          <a:ln w="38100">
            <a:solidFill>
              <a:srgbClr val="000000"/>
            </a:solidFill>
            <a:miter lim="400000"/>
          </a:ln>
        </p:spPr>
        <p:txBody>
          <a:bodyPr lIns="50800" tIns="50800" rIns="50800" bIns="50800" anchor="ctr"/>
          <a:lstStyle/>
          <a:p>
            <a:pPr>
              <a:defRPr sz="3200"/>
            </a:pPr>
            <a:endParaRPr/>
          </a:p>
        </p:txBody>
      </p:sp>
      <p:sp>
        <p:nvSpPr>
          <p:cNvPr id="958" name="线条"/>
          <p:cNvSpPr/>
          <p:nvPr/>
        </p:nvSpPr>
        <p:spPr>
          <a:xfrm>
            <a:off x="15608341" y="5156872"/>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959" name="DMA"/>
          <p:cNvSpPr/>
          <p:nvPr/>
        </p:nvSpPr>
        <p:spPr>
          <a:xfrm>
            <a:off x="16481304" y="5496897"/>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DMA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8"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109" name="箭头"/>
          <p:cNvSpPr/>
          <p:nvPr/>
        </p:nvSpPr>
        <p:spPr>
          <a:xfrm>
            <a:off x="6997160" y="3307638"/>
            <a:ext cx="1575308" cy="192566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0" name="6.1.1.0 I/O系统的结构"/>
          <p:cNvSpPr/>
          <p:nvPr/>
        </p:nvSpPr>
        <p:spPr>
          <a:xfrm>
            <a:off x="33917" y="130252"/>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
        <p:nvSpPr>
          <p:cNvPr id="112" name="I/O系统的结构"/>
          <p:cNvSpPr/>
          <p:nvPr/>
        </p:nvSpPr>
        <p:spPr>
          <a:xfrm>
            <a:off x="719990" y="3635469"/>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113" name="I/O设备的分类"/>
          <p:cNvSpPr/>
          <p:nvPr/>
        </p:nvSpPr>
        <p:spPr>
          <a:xfrm>
            <a:off x="719990" y="6051722"/>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I/O设备的分类</a:t>
            </a:r>
          </a:p>
        </p:txBody>
      </p:sp>
      <p:sp>
        <p:nvSpPr>
          <p:cNvPr id="114" name="设备控制器"/>
          <p:cNvSpPr/>
          <p:nvPr/>
        </p:nvSpPr>
        <p:spPr>
          <a:xfrm>
            <a:off x="719990" y="8467975"/>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设备控制器</a:t>
            </a:r>
          </a:p>
        </p:txBody>
      </p:sp>
      <p:sp>
        <p:nvSpPr>
          <p:cNvPr id="115" name="I/O系统不仅包括各种I/O设备，还包括与设备相连的设备控制器，有些系统还配备了专门用于输入/输出控制的专用计算机，即通道。此外，I/O系统要通过总线与CPU、内存相连。"/>
          <p:cNvSpPr/>
          <p:nvPr/>
        </p:nvSpPr>
        <p:spPr>
          <a:xfrm>
            <a:off x="837450" y="1065695"/>
            <a:ext cx="22887147" cy="18206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4500">
                <a:solidFill>
                  <a:srgbClr val="1F2D3D"/>
                </a:solidFill>
                <a:latin typeface="Helvetica Neue"/>
                <a:ea typeface="Helvetica Neue"/>
                <a:cs typeface="Helvetica Neue"/>
                <a:sym typeface="Helvetica Neue"/>
              </a:defRPr>
            </a:pPr>
            <a:r>
              <a:t>I/O系统不仅包括</a:t>
            </a:r>
            <a:r>
              <a:rPr>
                <a:solidFill>
                  <a:schemeClr val="accent5"/>
                </a:solidFill>
              </a:rPr>
              <a:t>各种I/O设备</a:t>
            </a:r>
            <a:r>
              <a:t>，还包括与设备相连的</a:t>
            </a:r>
            <a:r>
              <a:rPr>
                <a:solidFill>
                  <a:schemeClr val="accent5"/>
                </a:solidFill>
              </a:rPr>
              <a:t>设备控制器</a:t>
            </a:r>
            <a:r>
              <a:t>，有些系统还配备了专门用于</a:t>
            </a:r>
            <a:r>
              <a:rPr u="sng"/>
              <a:t>输入/输出控制的专用计算机</a:t>
            </a:r>
            <a:r>
              <a:t>，即</a:t>
            </a:r>
            <a:r>
              <a:rPr>
                <a:solidFill>
                  <a:schemeClr val="accent5"/>
                </a:solidFill>
              </a:rPr>
              <a:t>通道</a:t>
            </a:r>
            <a:r>
              <a:t>。此外，</a:t>
            </a:r>
            <a:r>
              <a:rPr b="1" u="sng"/>
              <a:t>I/O系统要通过总线与CPU、内存相连</a:t>
            </a:r>
            <a:r>
              <a:t>。</a:t>
            </a:r>
          </a:p>
        </p:txBody>
      </p:sp>
      <p:sp>
        <p:nvSpPr>
          <p:cNvPr id="116" name="I / O通道"/>
          <p:cNvSpPr/>
          <p:nvPr/>
        </p:nvSpPr>
        <p:spPr>
          <a:xfrm>
            <a:off x="719990" y="10884228"/>
            <a:ext cx="56395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 / O通道</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6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65"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966"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967" name="3 缓冲管理"/>
          <p:cNvSpPr/>
          <p:nvPr/>
        </p:nvSpPr>
        <p:spPr>
          <a:xfrm>
            <a:off x="9783929" y="5655341"/>
            <a:ext cx="4087656"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3 缓冲管理</a:t>
            </a:r>
          </a:p>
        </p:txBody>
      </p:sp>
      <p:sp>
        <p:nvSpPr>
          <p:cNvPr id="96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69"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970"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971"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7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7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78"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979" name="缓冲管理"/>
          <p:cNvSpPr/>
          <p:nvPr/>
        </p:nvSpPr>
        <p:spPr>
          <a:xfrm>
            <a:off x="658181" y="558655"/>
            <a:ext cx="3406776"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缓冲管理</a:t>
            </a:r>
          </a:p>
        </p:txBody>
      </p:sp>
      <p:sp>
        <p:nvSpPr>
          <p:cNvPr id="980" name="缓冲区是用来保存两个设备之间或设备与应用程序之间传输数据的内存区域…"/>
          <p:cNvSpPr/>
          <p:nvPr/>
        </p:nvSpPr>
        <p:spPr>
          <a:xfrm>
            <a:off x="1901852" y="5057305"/>
            <a:ext cx="20580296" cy="339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缓冲区是用来</a:t>
            </a:r>
            <a:r>
              <a:rPr>
                <a:solidFill>
                  <a:schemeClr val="accent5"/>
                </a:solidFill>
                <a:latin typeface="Helvetica"/>
                <a:ea typeface="Helvetica"/>
                <a:cs typeface="Helvetica"/>
                <a:sym typeface="Helvetica"/>
              </a:rPr>
              <a:t>保存两个设备之间或设备与应用程序之间传输数据的</a:t>
            </a:r>
            <a:r>
              <a:rPr b="1">
                <a:solidFill>
                  <a:schemeClr val="accent5"/>
                </a:solidFill>
                <a:latin typeface="Helvetica"/>
                <a:ea typeface="Helvetica"/>
                <a:cs typeface="Helvetica"/>
                <a:sym typeface="Helvetica"/>
              </a:rPr>
              <a:t>内存区域</a:t>
            </a:r>
          </a:p>
          <a:p>
            <a:pPr algn="just">
              <a:defRPr sz="4800"/>
            </a:pPr>
            <a:endParaRPr b="1">
              <a:solidFill>
                <a:schemeClr val="accent5"/>
              </a:solidFill>
              <a:latin typeface="Helvetica"/>
              <a:ea typeface="Helvetica"/>
              <a:cs typeface="Helvetica"/>
              <a:sym typeface="Helvetica"/>
            </a:endParaRPr>
          </a:p>
          <a:p>
            <a:pPr algn="just">
              <a:defRPr sz="4800"/>
            </a:pPr>
            <a:r>
              <a:t>由于CPU的速度远远高于I/O设备，为了</a:t>
            </a:r>
            <a:r>
              <a:rPr>
                <a:solidFill>
                  <a:schemeClr val="accent5"/>
                </a:solidFill>
                <a:latin typeface="Helvetica"/>
                <a:ea typeface="Helvetica"/>
                <a:cs typeface="Helvetica"/>
                <a:sym typeface="Helvetica"/>
              </a:rPr>
              <a:t>尽可能使CPU与设备并行工作</a:t>
            </a:r>
            <a:r>
              <a:t>，提高系统的性能，通常需要操作系统在设备管理软件中提供缓冲区管理功能。</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8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8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87"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988" name="缓冲的引入"/>
          <p:cNvSpPr/>
          <p:nvPr/>
        </p:nvSpPr>
        <p:spPr>
          <a:xfrm>
            <a:off x="830549" y="1894791"/>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缓冲的引入</a:t>
            </a:r>
          </a:p>
        </p:txBody>
      </p:sp>
      <p:sp>
        <p:nvSpPr>
          <p:cNvPr id="989" name="单缓冲"/>
          <p:cNvSpPr/>
          <p:nvPr/>
        </p:nvSpPr>
        <p:spPr>
          <a:xfrm>
            <a:off x="830549" y="4003455"/>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单缓冲</a:t>
            </a:r>
          </a:p>
        </p:txBody>
      </p:sp>
      <p:sp>
        <p:nvSpPr>
          <p:cNvPr id="990" name="双缓冲"/>
          <p:cNvSpPr/>
          <p:nvPr/>
        </p:nvSpPr>
        <p:spPr>
          <a:xfrm>
            <a:off x="830549" y="611587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双缓冲</a:t>
            </a:r>
          </a:p>
        </p:txBody>
      </p:sp>
      <p:sp>
        <p:nvSpPr>
          <p:cNvPr id="991" name="循环缓冲"/>
          <p:cNvSpPr/>
          <p:nvPr/>
        </p:nvSpPr>
        <p:spPr>
          <a:xfrm>
            <a:off x="830549" y="82282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9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9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96"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997" name="箭头"/>
          <p:cNvSpPr/>
          <p:nvPr/>
        </p:nvSpPr>
        <p:spPr>
          <a:xfrm>
            <a:off x="6282417" y="1846080"/>
            <a:ext cx="1575307"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998" name="6.3.1 一、缓冲的引入"/>
          <p:cNvSpPr/>
          <p:nvPr/>
        </p:nvSpPr>
        <p:spPr>
          <a:xfrm>
            <a:off x="33917" y="161029"/>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6.3.1 一、缓冲的引入</a:t>
            </a:r>
          </a:p>
        </p:txBody>
      </p:sp>
      <p:pic>
        <p:nvPicPr>
          <p:cNvPr id="999" name="屏幕快照 2019-03-06 下午5.25.17.png" descr="屏幕快照 2019-03-06 下午5.25.17.png"/>
          <p:cNvPicPr>
            <a:picLocks noChangeAspect="1"/>
          </p:cNvPicPr>
          <p:nvPr/>
        </p:nvPicPr>
        <p:blipFill>
          <a:blip r:embed="rId3">
            <a:extLst/>
          </a:blip>
          <a:stretch>
            <a:fillRect/>
          </a:stretch>
        </p:blipFill>
        <p:spPr>
          <a:xfrm>
            <a:off x="21504417" y="499580"/>
            <a:ext cx="2312551" cy="1367422"/>
          </a:xfrm>
          <a:prstGeom prst="rect">
            <a:avLst/>
          </a:prstGeom>
          <a:ln w="12700">
            <a:miter lim="400000"/>
          </a:ln>
        </p:spPr>
      </p:pic>
      <p:sp>
        <p:nvSpPr>
          <p:cNvPr id="1000" name="缓冲的引入"/>
          <p:cNvSpPr/>
          <p:nvPr/>
        </p:nvSpPr>
        <p:spPr>
          <a:xfrm>
            <a:off x="830549" y="1894791"/>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缓冲的引入</a:t>
            </a:r>
          </a:p>
        </p:txBody>
      </p:sp>
      <p:sp>
        <p:nvSpPr>
          <p:cNvPr id="1001" name="单缓冲"/>
          <p:cNvSpPr/>
          <p:nvPr/>
        </p:nvSpPr>
        <p:spPr>
          <a:xfrm>
            <a:off x="830549" y="4003455"/>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单缓冲</a:t>
            </a:r>
          </a:p>
        </p:txBody>
      </p:sp>
      <p:sp>
        <p:nvSpPr>
          <p:cNvPr id="1002" name="双缓冲"/>
          <p:cNvSpPr/>
          <p:nvPr/>
        </p:nvSpPr>
        <p:spPr>
          <a:xfrm>
            <a:off x="830549" y="611587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双缓冲</a:t>
            </a:r>
          </a:p>
        </p:txBody>
      </p:sp>
      <p:sp>
        <p:nvSpPr>
          <p:cNvPr id="1003" name="循环缓冲"/>
          <p:cNvSpPr/>
          <p:nvPr/>
        </p:nvSpPr>
        <p:spPr>
          <a:xfrm>
            <a:off x="830549" y="82282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0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0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08"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009" name="缓冲的引入"/>
          <p:cNvSpPr/>
          <p:nvPr/>
        </p:nvSpPr>
        <p:spPr>
          <a:xfrm>
            <a:off x="587196" y="669967"/>
            <a:ext cx="4442156" cy="1026648"/>
          </a:xfrm>
          <a:prstGeom prst="roundRect">
            <a:avLst>
              <a:gd name="adj" fmla="val 1855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缓冲的引入</a:t>
            </a:r>
          </a:p>
        </p:txBody>
      </p:sp>
      <p:sp>
        <p:nvSpPr>
          <p:cNvPr id="1010" name="在数据到达速率与数据离去速率不同的地方，都可以引入缓冲区"/>
          <p:cNvSpPr/>
          <p:nvPr/>
        </p:nvSpPr>
        <p:spPr>
          <a:xfrm>
            <a:off x="987903" y="2359825"/>
            <a:ext cx="17894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在数据到达速率与数据离去速率不同的地方，都可以引入缓冲区</a:t>
            </a:r>
          </a:p>
        </p:txBody>
      </p:sp>
      <p:sp>
        <p:nvSpPr>
          <p:cNvPr id="1011" name="（1） 处理数据流的生产者与消费者之间的速度差异…"/>
          <p:cNvSpPr/>
          <p:nvPr/>
        </p:nvSpPr>
        <p:spPr>
          <a:xfrm>
            <a:off x="994252" y="5445442"/>
            <a:ext cx="1465453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（1）	处理数据流的</a:t>
            </a:r>
            <a:r>
              <a:rPr>
                <a:solidFill>
                  <a:schemeClr val="accent5"/>
                </a:solidFill>
                <a:latin typeface="Helvetica"/>
                <a:ea typeface="Helvetica"/>
                <a:cs typeface="Helvetica"/>
                <a:sym typeface="Helvetica"/>
              </a:rPr>
              <a:t>生产者与消费者之间的速度差异</a:t>
            </a:r>
          </a:p>
          <a:p>
            <a:pPr algn="l"/>
            <a:r>
              <a:t>（2）	协调传输</a:t>
            </a:r>
            <a:r>
              <a:rPr>
                <a:solidFill>
                  <a:schemeClr val="accent5"/>
                </a:solidFill>
                <a:latin typeface="Helvetica"/>
                <a:ea typeface="Helvetica"/>
                <a:cs typeface="Helvetica"/>
                <a:sym typeface="Helvetica"/>
              </a:rPr>
              <a:t>数据大小不一致</a:t>
            </a:r>
            <a:r>
              <a:t>的设备</a:t>
            </a:r>
          </a:p>
        </p:txBody>
      </p:sp>
      <p:sp>
        <p:nvSpPr>
          <p:cNvPr id="1012" name="引入缓冲的主要原因"/>
          <p:cNvSpPr/>
          <p:nvPr/>
        </p:nvSpPr>
        <p:spPr>
          <a:xfrm>
            <a:off x="987902" y="408165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引入缓冲的</a:t>
            </a:r>
            <a:r>
              <a:rPr>
                <a:latin typeface="Helvetica"/>
                <a:ea typeface="Helvetica"/>
                <a:cs typeface="Helvetica"/>
                <a:sym typeface="Helvetica"/>
              </a:rPr>
              <a:t>主要原因</a:t>
            </a:r>
          </a:p>
        </p:txBody>
      </p:sp>
      <p:pic>
        <p:nvPicPr>
          <p:cNvPr id="1014" name="屏幕快照 2019-03-06 下午5.25.17.png" descr="屏幕快照 2019-03-06 下午5.25.17.png"/>
          <p:cNvPicPr>
            <a:picLocks noChangeAspect="1"/>
          </p:cNvPicPr>
          <p:nvPr/>
        </p:nvPicPr>
        <p:blipFill>
          <a:blip r:embed="rId4">
            <a:extLst/>
          </a:blip>
          <a:stretch>
            <a:fillRect/>
          </a:stretch>
        </p:blipFill>
        <p:spPr>
          <a:xfrm>
            <a:off x="21504417" y="499580"/>
            <a:ext cx="2312551" cy="1367422"/>
          </a:xfrm>
          <a:prstGeom prst="rect">
            <a:avLst/>
          </a:prstGeom>
          <a:ln w="12700">
            <a:miter lim="400000"/>
          </a:ln>
        </p:spPr>
      </p:pic>
      <p:sp>
        <p:nvSpPr>
          <p:cNvPr id="1015" name="引入缓冲区除了可以缓和CPU与I/O设备之间速度不匹配的矛盾，还能提高CPU和I/O设备之间的并行性。"/>
          <p:cNvSpPr/>
          <p:nvPr/>
        </p:nvSpPr>
        <p:spPr>
          <a:xfrm>
            <a:off x="994252" y="9368625"/>
            <a:ext cx="19695288" cy="1981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pPr>
            <a:r>
              <a:t>引入缓冲区除了可以</a:t>
            </a:r>
            <a:r>
              <a:rPr>
                <a:solidFill>
                  <a:schemeClr val="accent5"/>
                </a:solidFill>
                <a:latin typeface="Helvetica"/>
                <a:ea typeface="Helvetica"/>
                <a:cs typeface="Helvetica"/>
                <a:sym typeface="Helvetica"/>
              </a:rPr>
              <a:t>缓和CPU与I/O设备之间速度不匹配</a:t>
            </a:r>
            <a:r>
              <a:t>的矛盾，还能</a:t>
            </a:r>
            <a:r>
              <a:rPr>
                <a:solidFill>
                  <a:schemeClr val="accent5"/>
                </a:solidFill>
                <a:latin typeface="Helvetica"/>
                <a:ea typeface="Helvetica"/>
                <a:cs typeface="Helvetica"/>
                <a:sym typeface="Helvetica"/>
              </a:rPr>
              <a:t>提高CPU和I/O设备之间的并行性</a:t>
            </a:r>
            <a:r>
              <a:t>。</a:t>
            </a:r>
          </a:p>
        </p:txBody>
      </p:sp>
      <p:sp>
        <p:nvSpPr>
          <p:cNvPr id="1016" name="引入缓冲的主要作用"/>
          <p:cNvSpPr/>
          <p:nvPr/>
        </p:nvSpPr>
        <p:spPr>
          <a:xfrm>
            <a:off x="987902" y="8081141"/>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引入缓冲的</a:t>
            </a:r>
            <a:r>
              <a:rPr>
                <a:latin typeface="Helvetica"/>
                <a:ea typeface="Helvetica"/>
                <a:cs typeface="Helvetica"/>
                <a:sym typeface="Helvetica"/>
              </a:rPr>
              <a:t>主要作用</a:t>
            </a:r>
          </a:p>
        </p:txBody>
      </p:sp>
      <p:sp>
        <p:nvSpPr>
          <p:cNvPr id="14" name="6.3.1 一、缓冲的引入"/>
          <p:cNvSpPr/>
          <p:nvPr/>
        </p:nvSpPr>
        <p:spPr>
          <a:xfrm>
            <a:off x="33917" y="161029"/>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6.3.1 一、缓冲的引入</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2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22" name="引入缓冲区的主要原因有处理数据流的生产者与消费者之间的速度差异、（  ）…"/>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引入缓冲区的主要原因有处理数据流的生产者与消费者之间的速度差异、（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A:提高程序之间的并行性</a:t>
            </a:r>
          </a:p>
          <a:p>
            <a:pPr algn="just">
              <a:lnSpc>
                <a:spcPct val="120000"/>
              </a:lnSpc>
              <a:defRPr sz="4800">
                <a:latin typeface="Lantinghei SC Extralight"/>
                <a:ea typeface="Lantinghei SC Extralight"/>
                <a:cs typeface="Lantinghei SC Extralight"/>
                <a:sym typeface="Lantinghei SC Extralight"/>
              </a:defRPr>
            </a:pPr>
            <a:r>
              <a:t>B:减少中断次数</a:t>
            </a:r>
          </a:p>
          <a:p>
            <a:pPr algn="just">
              <a:lnSpc>
                <a:spcPct val="120000"/>
              </a:lnSpc>
              <a:defRPr sz="4800">
                <a:latin typeface="Lantinghei SC Extralight"/>
                <a:ea typeface="Lantinghei SC Extralight"/>
                <a:cs typeface="Lantinghei SC Extralight"/>
                <a:sym typeface="Lantinghei SC Extralight"/>
              </a:defRPr>
            </a:pPr>
            <a:r>
              <a:t>C:协调传输数据大小不一致的设备</a:t>
            </a:r>
          </a:p>
          <a:p>
            <a:pPr algn="just">
              <a:lnSpc>
                <a:spcPct val="120000"/>
              </a:lnSpc>
              <a:defRPr sz="4800">
                <a:latin typeface="Lantinghei SC Extralight"/>
                <a:ea typeface="Lantinghei SC Extralight"/>
                <a:cs typeface="Lantinghei SC Extralight"/>
                <a:sym typeface="Lantinghei SC Extralight"/>
              </a:defRPr>
            </a:pPr>
            <a:r>
              <a:t>D:提高系统的吞吐量</a:t>
            </a:r>
          </a:p>
        </p:txBody>
      </p:sp>
      <p:sp>
        <p:nvSpPr>
          <p:cNvPr id="102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24"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1 一、缓冲的引入"/>
          <p:cNvSpPr/>
          <p:nvPr/>
        </p:nvSpPr>
        <p:spPr>
          <a:xfrm>
            <a:off x="33917" y="161029"/>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6.3.1 一、缓冲的引入</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2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28" name="引入缓冲区的主要原因有处理数据流的生产者与消费者之间的速度差异、（  ）…"/>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引入缓冲区的主要原因有处理数据流的生产者与消费者之间的速度差异、（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A:提高程序之间的并行性</a:t>
            </a:r>
          </a:p>
          <a:p>
            <a:pPr algn="just">
              <a:lnSpc>
                <a:spcPct val="120000"/>
              </a:lnSpc>
              <a:defRPr sz="4800">
                <a:latin typeface="Lantinghei SC Extralight"/>
                <a:ea typeface="Lantinghei SC Extralight"/>
                <a:cs typeface="Lantinghei SC Extralight"/>
                <a:sym typeface="Lantinghei SC Extralight"/>
              </a:defRPr>
            </a:pPr>
            <a:r>
              <a:t>B:减少中断次数</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C:协调传输数据大小不一致的设备</a:t>
            </a:r>
          </a:p>
          <a:p>
            <a:pPr algn="just">
              <a:lnSpc>
                <a:spcPct val="120000"/>
              </a:lnSpc>
              <a:defRPr sz="4800">
                <a:latin typeface="Lantinghei SC Extralight"/>
                <a:ea typeface="Lantinghei SC Extralight"/>
                <a:cs typeface="Lantinghei SC Extralight"/>
                <a:sym typeface="Lantinghei SC Extralight"/>
              </a:defRPr>
            </a:pPr>
            <a:r>
              <a:t>D:提高系统的吞吐量</a:t>
            </a:r>
          </a:p>
        </p:txBody>
      </p:sp>
      <p:sp>
        <p:nvSpPr>
          <p:cNvPr id="102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30"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1 一、缓冲的引入"/>
          <p:cNvSpPr/>
          <p:nvPr/>
        </p:nvSpPr>
        <p:spPr>
          <a:xfrm>
            <a:off x="33917" y="161029"/>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6.3.1 一、缓冲的引入</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3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35"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036" name="箭头"/>
          <p:cNvSpPr/>
          <p:nvPr/>
        </p:nvSpPr>
        <p:spPr>
          <a:xfrm>
            <a:off x="6306752" y="3954745"/>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038" name="屏幕快照 2019-03-06 下午5.25.17.png" descr="屏幕快照 2019-03-06 下午5.25.17.png"/>
          <p:cNvPicPr>
            <a:picLocks noChangeAspect="1"/>
          </p:cNvPicPr>
          <p:nvPr/>
        </p:nvPicPr>
        <p:blipFill>
          <a:blip r:embed="rId3">
            <a:extLst/>
          </a:blip>
          <a:stretch>
            <a:fillRect/>
          </a:stretch>
        </p:blipFill>
        <p:spPr>
          <a:xfrm>
            <a:off x="21504417" y="499580"/>
            <a:ext cx="2312551" cy="1367422"/>
          </a:xfrm>
          <a:prstGeom prst="rect">
            <a:avLst/>
          </a:prstGeom>
          <a:ln w="12700">
            <a:miter lim="400000"/>
          </a:ln>
        </p:spPr>
      </p:pic>
      <p:sp>
        <p:nvSpPr>
          <p:cNvPr id="1039" name="缓冲的引入"/>
          <p:cNvSpPr/>
          <p:nvPr/>
        </p:nvSpPr>
        <p:spPr>
          <a:xfrm>
            <a:off x="830549" y="1894791"/>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缓冲的引入</a:t>
            </a:r>
          </a:p>
        </p:txBody>
      </p:sp>
      <p:sp>
        <p:nvSpPr>
          <p:cNvPr id="1040" name="单缓冲"/>
          <p:cNvSpPr/>
          <p:nvPr/>
        </p:nvSpPr>
        <p:spPr>
          <a:xfrm>
            <a:off x="830549" y="4003455"/>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单缓冲</a:t>
            </a:r>
          </a:p>
        </p:txBody>
      </p:sp>
      <p:sp>
        <p:nvSpPr>
          <p:cNvPr id="1041" name="双缓冲"/>
          <p:cNvSpPr/>
          <p:nvPr/>
        </p:nvSpPr>
        <p:spPr>
          <a:xfrm>
            <a:off x="830549" y="611587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双缓冲</a:t>
            </a:r>
          </a:p>
        </p:txBody>
      </p:sp>
      <p:sp>
        <p:nvSpPr>
          <p:cNvPr id="1042" name="循环缓冲"/>
          <p:cNvSpPr/>
          <p:nvPr/>
        </p:nvSpPr>
        <p:spPr>
          <a:xfrm>
            <a:off x="830549" y="82282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sp>
        <p:nvSpPr>
          <p:cNvPr id="13" name="6.3.1 一、缓冲的引入"/>
          <p:cNvSpPr/>
          <p:nvPr/>
        </p:nvSpPr>
        <p:spPr>
          <a:xfrm>
            <a:off x="33917" y="161029"/>
            <a:ext cx="2667397"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6.3.1 一、缓冲的引入</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4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4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47"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048" name="单缓冲"/>
          <p:cNvSpPr/>
          <p:nvPr/>
        </p:nvSpPr>
        <p:spPr>
          <a:xfrm>
            <a:off x="830549" y="548291"/>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单缓冲</a:t>
            </a:r>
          </a:p>
        </p:txBody>
      </p:sp>
      <p:sp>
        <p:nvSpPr>
          <p:cNvPr id="1049" name="最简单的缓冲类型，在主存储器的系统区中只设立一个缓冲区"/>
          <p:cNvSpPr/>
          <p:nvPr/>
        </p:nvSpPr>
        <p:spPr>
          <a:xfrm>
            <a:off x="1106867" y="2186028"/>
            <a:ext cx="172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最简单的缓冲类型，在主存储器的系统区中</a:t>
            </a:r>
            <a:r>
              <a:rPr>
                <a:solidFill>
                  <a:schemeClr val="accent5"/>
                </a:solidFill>
                <a:latin typeface="Helvetica"/>
                <a:ea typeface="Helvetica"/>
                <a:cs typeface="Helvetica"/>
                <a:sym typeface="Helvetica"/>
              </a:rPr>
              <a:t>只设立一个缓冲区</a:t>
            </a:r>
          </a:p>
        </p:txBody>
      </p:sp>
      <p:sp>
        <p:nvSpPr>
          <p:cNvPr id="1050" name="用户进程发出I/O请求时，操作系统为该操作分配一个位于主存的缓冲区"/>
          <p:cNvSpPr/>
          <p:nvPr/>
        </p:nvSpPr>
        <p:spPr>
          <a:xfrm>
            <a:off x="1100517" y="3551240"/>
            <a:ext cx="2001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用户进程发出I/O请求时，操作系统为该操作分配一个位于主存的缓冲区</a:t>
            </a:r>
          </a:p>
        </p:txBody>
      </p:sp>
      <p:sp>
        <p:nvSpPr>
          <p:cNvPr id="1051" name="矩形"/>
          <p:cNvSpPr/>
          <p:nvPr/>
        </p:nvSpPr>
        <p:spPr>
          <a:xfrm>
            <a:off x="2549769" y="6516820"/>
            <a:ext cx="3687962" cy="1895940"/>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52" name="矩形"/>
          <p:cNvSpPr/>
          <p:nvPr/>
        </p:nvSpPr>
        <p:spPr>
          <a:xfrm>
            <a:off x="2891578" y="6895296"/>
            <a:ext cx="3004345" cy="1138988"/>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53" name="用户进程"/>
          <p:cNvSpPr/>
          <p:nvPr/>
        </p:nvSpPr>
        <p:spPr>
          <a:xfrm>
            <a:off x="3066600" y="528418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用户进程</a:t>
            </a:r>
          </a:p>
        </p:txBody>
      </p:sp>
      <p:sp>
        <p:nvSpPr>
          <p:cNvPr id="1054" name="线条"/>
          <p:cNvSpPr/>
          <p:nvPr/>
        </p:nvSpPr>
        <p:spPr>
          <a:xfrm flipH="1">
            <a:off x="5851439" y="7465045"/>
            <a:ext cx="246270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055" name="矩形"/>
          <p:cNvSpPr/>
          <p:nvPr/>
        </p:nvSpPr>
        <p:spPr>
          <a:xfrm>
            <a:off x="8002471" y="6516820"/>
            <a:ext cx="3687962" cy="1895940"/>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56" name="缓冲区"/>
          <p:cNvSpPr/>
          <p:nvPr/>
        </p:nvSpPr>
        <p:spPr>
          <a:xfrm>
            <a:off x="8344279" y="6895296"/>
            <a:ext cx="3004345" cy="1138987"/>
          </a:xfrm>
          <a:prstGeom prst="rect">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缓冲区</a:t>
            </a:r>
          </a:p>
        </p:txBody>
      </p:sp>
      <p:sp>
        <p:nvSpPr>
          <p:cNvPr id="1057" name="操作系统"/>
          <p:cNvSpPr/>
          <p:nvPr/>
        </p:nvSpPr>
        <p:spPr>
          <a:xfrm>
            <a:off x="8519301" y="528418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a:t>
            </a:r>
          </a:p>
        </p:txBody>
      </p:sp>
      <p:sp>
        <p:nvSpPr>
          <p:cNvPr id="1058" name="线条"/>
          <p:cNvSpPr/>
          <p:nvPr/>
        </p:nvSpPr>
        <p:spPr>
          <a:xfrm flipH="1">
            <a:off x="11343219" y="7432447"/>
            <a:ext cx="4554242"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059" name="I/O设备"/>
          <p:cNvSpPr/>
          <p:nvPr/>
        </p:nvSpPr>
        <p:spPr>
          <a:xfrm>
            <a:off x="16161081" y="6937147"/>
            <a:ext cx="2231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I/O设备</a:t>
            </a:r>
          </a:p>
        </p:txBody>
      </p:sp>
      <p:sp>
        <p:nvSpPr>
          <p:cNvPr id="1060" name="输入"/>
          <p:cNvSpPr/>
          <p:nvPr/>
        </p:nvSpPr>
        <p:spPr>
          <a:xfrm>
            <a:off x="13072226" y="6350459"/>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输入</a:t>
            </a:r>
          </a:p>
        </p:txBody>
      </p:sp>
      <p:sp>
        <p:nvSpPr>
          <p:cNvPr id="1061" name="6.3.2 二、单缓冲"/>
          <p:cNvSpPr/>
          <p:nvPr/>
        </p:nvSpPr>
        <p:spPr>
          <a:xfrm>
            <a:off x="123568" y="57255"/>
            <a:ext cx="1744067"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6.3.2 二、单缓冲</a:t>
            </a:r>
          </a:p>
        </p:txBody>
      </p:sp>
      <p:pic>
        <p:nvPicPr>
          <p:cNvPr id="1062" name="屏幕快照 2019-03-06 下午5.25.27.png" descr="屏幕快照 2019-03-06 下午5.25.27.png"/>
          <p:cNvPicPr>
            <a:picLocks noChangeAspect="1"/>
          </p:cNvPicPr>
          <p:nvPr/>
        </p:nvPicPr>
        <p:blipFill>
          <a:blip r:embed="rId4">
            <a:extLst/>
          </a:blip>
          <a:stretch>
            <a:fillRect/>
          </a:stretch>
        </p:blipFill>
        <p:spPr>
          <a:xfrm>
            <a:off x="21464576" y="594747"/>
            <a:ext cx="2382481" cy="1270001"/>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6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69"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070" name="箭头"/>
          <p:cNvSpPr/>
          <p:nvPr/>
        </p:nvSpPr>
        <p:spPr>
          <a:xfrm>
            <a:off x="6306752" y="6069044"/>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072" name="屏幕快照 2019-03-06 下午5.25.17.png" descr="屏幕快照 2019-03-06 下午5.25.17.png"/>
          <p:cNvPicPr>
            <a:picLocks noChangeAspect="1"/>
          </p:cNvPicPr>
          <p:nvPr/>
        </p:nvPicPr>
        <p:blipFill>
          <a:blip r:embed="rId3">
            <a:extLst/>
          </a:blip>
          <a:stretch>
            <a:fillRect/>
          </a:stretch>
        </p:blipFill>
        <p:spPr>
          <a:xfrm>
            <a:off x="21504417" y="499580"/>
            <a:ext cx="2312551" cy="1367422"/>
          </a:xfrm>
          <a:prstGeom prst="rect">
            <a:avLst/>
          </a:prstGeom>
          <a:ln w="12700">
            <a:miter lim="400000"/>
          </a:ln>
        </p:spPr>
      </p:pic>
      <p:sp>
        <p:nvSpPr>
          <p:cNvPr id="1073" name="缓冲的引入"/>
          <p:cNvSpPr/>
          <p:nvPr/>
        </p:nvSpPr>
        <p:spPr>
          <a:xfrm>
            <a:off x="830549" y="1894791"/>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缓冲的引入</a:t>
            </a:r>
          </a:p>
        </p:txBody>
      </p:sp>
      <p:sp>
        <p:nvSpPr>
          <p:cNvPr id="1074" name="单缓冲"/>
          <p:cNvSpPr/>
          <p:nvPr/>
        </p:nvSpPr>
        <p:spPr>
          <a:xfrm>
            <a:off x="830549" y="4003455"/>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单缓冲</a:t>
            </a:r>
          </a:p>
        </p:txBody>
      </p:sp>
      <p:sp>
        <p:nvSpPr>
          <p:cNvPr id="1075" name="双缓冲"/>
          <p:cNvSpPr/>
          <p:nvPr/>
        </p:nvSpPr>
        <p:spPr>
          <a:xfrm>
            <a:off x="830549" y="611587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双缓冲</a:t>
            </a:r>
          </a:p>
        </p:txBody>
      </p:sp>
      <p:sp>
        <p:nvSpPr>
          <p:cNvPr id="1076" name="循环缓冲"/>
          <p:cNvSpPr/>
          <p:nvPr/>
        </p:nvSpPr>
        <p:spPr>
          <a:xfrm>
            <a:off x="830549" y="82282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1" name="第一节 I/O系统的组成"/>
          <p:cNvSpPr/>
          <p:nvPr/>
        </p:nvSpPr>
        <p:spPr>
          <a:xfrm>
            <a:off x="10207823" y="105864"/>
            <a:ext cx="39683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I/O系统的组成</a:t>
            </a:r>
          </a:p>
        </p:txBody>
      </p:sp>
      <p:sp>
        <p:nvSpPr>
          <p:cNvPr id="122" name="I/O系统的结构"/>
          <p:cNvSpPr/>
          <p:nvPr/>
        </p:nvSpPr>
        <p:spPr>
          <a:xfrm>
            <a:off x="635866" y="548291"/>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I/O系统的结构</a:t>
            </a:r>
          </a:p>
        </p:txBody>
      </p:sp>
      <p:sp>
        <p:nvSpPr>
          <p:cNvPr id="123" name="微机I/O系统"/>
          <p:cNvSpPr/>
          <p:nvPr/>
        </p:nvSpPr>
        <p:spPr>
          <a:xfrm>
            <a:off x="995525" y="3252165"/>
            <a:ext cx="4170121"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微机I/O系统</a:t>
            </a:r>
          </a:p>
        </p:txBody>
      </p:sp>
      <p:sp>
        <p:nvSpPr>
          <p:cNvPr id="124" name="磁盘驱动器"/>
          <p:cNvSpPr/>
          <p:nvPr/>
        </p:nvSpPr>
        <p:spPr>
          <a:xfrm>
            <a:off x="14373130" y="5435252"/>
            <a:ext cx="2400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磁盘驱动器</a:t>
            </a:r>
          </a:p>
        </p:txBody>
      </p:sp>
      <p:sp>
        <p:nvSpPr>
          <p:cNvPr id="125" name="CPU"/>
          <p:cNvSpPr/>
          <p:nvPr/>
        </p:nvSpPr>
        <p:spPr>
          <a:xfrm>
            <a:off x="7809470" y="8275592"/>
            <a:ext cx="2260040" cy="179117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CPU</a:t>
            </a:r>
          </a:p>
        </p:txBody>
      </p:sp>
      <p:sp>
        <p:nvSpPr>
          <p:cNvPr id="126" name="存储器"/>
          <p:cNvSpPr/>
          <p:nvPr/>
        </p:nvSpPr>
        <p:spPr>
          <a:xfrm>
            <a:off x="10832125" y="8275592"/>
            <a:ext cx="2260041" cy="179117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存储器</a:t>
            </a:r>
          </a:p>
        </p:txBody>
      </p:sp>
      <p:sp>
        <p:nvSpPr>
          <p:cNvPr id="127" name="磁盘控制器"/>
          <p:cNvSpPr/>
          <p:nvPr/>
        </p:nvSpPr>
        <p:spPr>
          <a:xfrm>
            <a:off x="13854780" y="8320870"/>
            <a:ext cx="3189656" cy="170061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磁盘控制器</a:t>
            </a:r>
          </a:p>
        </p:txBody>
      </p:sp>
      <p:sp>
        <p:nvSpPr>
          <p:cNvPr id="128" name="打印机控制器"/>
          <p:cNvSpPr/>
          <p:nvPr/>
        </p:nvSpPr>
        <p:spPr>
          <a:xfrm>
            <a:off x="17807051" y="8320870"/>
            <a:ext cx="1673464" cy="170061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打印机控制器</a:t>
            </a:r>
          </a:p>
        </p:txBody>
      </p:sp>
      <p:sp>
        <p:nvSpPr>
          <p:cNvPr id="129" name="其他控制器"/>
          <p:cNvSpPr/>
          <p:nvPr/>
        </p:nvSpPr>
        <p:spPr>
          <a:xfrm>
            <a:off x="20962312" y="8320870"/>
            <a:ext cx="2559144" cy="170061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其他控制器</a:t>
            </a:r>
          </a:p>
        </p:txBody>
      </p:sp>
      <p:sp>
        <p:nvSpPr>
          <p:cNvPr id="130" name="椭圆形"/>
          <p:cNvSpPr/>
          <p:nvPr/>
        </p:nvSpPr>
        <p:spPr>
          <a:xfrm>
            <a:off x="13922461" y="6296034"/>
            <a:ext cx="885511" cy="913443"/>
          </a:xfrm>
          <a:prstGeom prst="ellipse">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1" name="椭圆形"/>
          <p:cNvSpPr/>
          <p:nvPr/>
        </p:nvSpPr>
        <p:spPr>
          <a:xfrm>
            <a:off x="16338590" y="6296034"/>
            <a:ext cx="885511" cy="913443"/>
          </a:xfrm>
          <a:prstGeom prst="ellipse">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2" name="线条"/>
          <p:cNvSpPr/>
          <p:nvPr/>
        </p:nvSpPr>
        <p:spPr>
          <a:xfrm>
            <a:off x="14690349" y="7090477"/>
            <a:ext cx="864119" cy="1256306"/>
          </a:xfrm>
          <a:prstGeom prst="line">
            <a:avLst/>
          </a:prstGeom>
          <a:ln w="25400">
            <a:solidFill>
              <a:srgbClr val="000000"/>
            </a:solidFill>
            <a:miter lim="400000"/>
          </a:ln>
        </p:spPr>
        <p:txBody>
          <a:bodyPr lIns="50800" tIns="50800" rIns="50800" bIns="50800" anchor="ctr"/>
          <a:lstStyle/>
          <a:p>
            <a:pPr>
              <a:defRPr sz="3200"/>
            </a:pPr>
            <a:endParaRPr/>
          </a:p>
        </p:txBody>
      </p:sp>
      <p:sp>
        <p:nvSpPr>
          <p:cNvPr id="133" name="线条"/>
          <p:cNvSpPr/>
          <p:nvPr/>
        </p:nvSpPr>
        <p:spPr>
          <a:xfrm flipH="1">
            <a:off x="15592238" y="7087952"/>
            <a:ext cx="863961" cy="1261356"/>
          </a:xfrm>
          <a:prstGeom prst="line">
            <a:avLst/>
          </a:prstGeom>
          <a:ln w="25400">
            <a:solidFill>
              <a:srgbClr val="000000"/>
            </a:solidFill>
            <a:miter lim="400000"/>
          </a:ln>
        </p:spPr>
        <p:txBody>
          <a:bodyPr lIns="50800" tIns="50800" rIns="50800" bIns="50800" anchor="ctr"/>
          <a:lstStyle/>
          <a:p>
            <a:pPr>
              <a:defRPr sz="3200"/>
            </a:pPr>
            <a:endParaRPr/>
          </a:p>
        </p:txBody>
      </p:sp>
      <p:sp>
        <p:nvSpPr>
          <p:cNvPr id="134" name="矩形"/>
          <p:cNvSpPr/>
          <p:nvPr/>
        </p:nvSpPr>
        <p:spPr>
          <a:xfrm>
            <a:off x="18201028" y="6225131"/>
            <a:ext cx="885511" cy="913443"/>
          </a:xfrm>
          <a:prstGeom prst="rect">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5" name="线条"/>
          <p:cNvSpPr/>
          <p:nvPr/>
        </p:nvSpPr>
        <p:spPr>
          <a:xfrm>
            <a:off x="18656482" y="7129930"/>
            <a:ext cx="1" cy="1137662"/>
          </a:xfrm>
          <a:prstGeom prst="line">
            <a:avLst/>
          </a:prstGeom>
          <a:ln w="25400">
            <a:solidFill>
              <a:srgbClr val="000000"/>
            </a:solidFill>
            <a:miter lim="400000"/>
          </a:ln>
        </p:spPr>
        <p:txBody>
          <a:bodyPr lIns="50800" tIns="50800" rIns="50800" bIns="50800" anchor="ctr"/>
          <a:lstStyle/>
          <a:p>
            <a:pPr>
              <a:defRPr sz="3200"/>
            </a:pPr>
            <a:endParaRPr/>
          </a:p>
        </p:txBody>
      </p:sp>
      <p:sp>
        <p:nvSpPr>
          <p:cNvPr id="136" name="打印机"/>
          <p:cNvSpPr/>
          <p:nvPr/>
        </p:nvSpPr>
        <p:spPr>
          <a:xfrm>
            <a:off x="18024504" y="5435252"/>
            <a:ext cx="14859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打印机</a:t>
            </a:r>
          </a:p>
        </p:txBody>
      </p:sp>
      <p:sp>
        <p:nvSpPr>
          <p:cNvPr id="137" name="线条"/>
          <p:cNvSpPr/>
          <p:nvPr/>
        </p:nvSpPr>
        <p:spPr>
          <a:xfrm>
            <a:off x="8939489" y="10052038"/>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138" name="线条"/>
          <p:cNvSpPr/>
          <p:nvPr/>
        </p:nvSpPr>
        <p:spPr>
          <a:xfrm>
            <a:off x="15635136" y="10052038"/>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139" name="线条"/>
          <p:cNvSpPr/>
          <p:nvPr/>
        </p:nvSpPr>
        <p:spPr>
          <a:xfrm>
            <a:off x="18656482" y="10052038"/>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140" name="线条"/>
          <p:cNvSpPr/>
          <p:nvPr/>
        </p:nvSpPr>
        <p:spPr>
          <a:xfrm>
            <a:off x="22241884" y="10052038"/>
            <a:ext cx="1" cy="1137661"/>
          </a:xfrm>
          <a:prstGeom prst="line">
            <a:avLst/>
          </a:prstGeom>
          <a:ln w="25400">
            <a:solidFill>
              <a:srgbClr val="000000"/>
            </a:solidFill>
            <a:miter lim="400000"/>
          </a:ln>
        </p:spPr>
        <p:txBody>
          <a:bodyPr lIns="50800" tIns="50800" rIns="50800" bIns="50800" anchor="ctr"/>
          <a:lstStyle/>
          <a:p>
            <a:pPr>
              <a:defRPr sz="3200"/>
            </a:pPr>
            <a:endParaRPr/>
          </a:p>
        </p:txBody>
      </p:sp>
      <p:sp>
        <p:nvSpPr>
          <p:cNvPr id="141" name="线条"/>
          <p:cNvSpPr/>
          <p:nvPr/>
        </p:nvSpPr>
        <p:spPr>
          <a:xfrm>
            <a:off x="8921835" y="11207554"/>
            <a:ext cx="13302891" cy="1"/>
          </a:xfrm>
          <a:prstGeom prst="line">
            <a:avLst/>
          </a:prstGeom>
          <a:ln w="25400">
            <a:solidFill>
              <a:srgbClr val="000000"/>
            </a:solidFill>
            <a:miter lim="400000"/>
          </a:ln>
        </p:spPr>
        <p:txBody>
          <a:bodyPr lIns="50800" tIns="50800" rIns="50800" bIns="50800" anchor="ctr"/>
          <a:lstStyle/>
          <a:p>
            <a:pPr>
              <a:defRPr sz="3200"/>
            </a:pPr>
            <a:endParaRPr/>
          </a:p>
        </p:txBody>
      </p:sp>
      <p:sp>
        <p:nvSpPr>
          <p:cNvPr id="142" name="总线型I/O系统结构"/>
          <p:cNvSpPr/>
          <p:nvPr/>
        </p:nvSpPr>
        <p:spPr>
          <a:xfrm>
            <a:off x="13487306" y="11508744"/>
            <a:ext cx="392460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总线型I/O系统结构</a:t>
            </a:r>
          </a:p>
        </p:txBody>
      </p:sp>
      <p:sp>
        <p:nvSpPr>
          <p:cNvPr id="143" name="线条"/>
          <p:cNvSpPr/>
          <p:nvPr/>
        </p:nvSpPr>
        <p:spPr>
          <a:xfrm>
            <a:off x="11970987" y="10041036"/>
            <a:ext cx="1" cy="1137661"/>
          </a:xfrm>
          <a:prstGeom prst="line">
            <a:avLst/>
          </a:prstGeom>
          <a:ln w="25400">
            <a:solidFill>
              <a:srgbClr val="000000"/>
            </a:solidFill>
            <a:miter lim="400000"/>
          </a:ln>
        </p:spPr>
        <p:txBody>
          <a:bodyPr lIns="50800" tIns="50800" rIns="50800" bIns="50800" anchor="ctr"/>
          <a:lstStyle/>
          <a:p>
            <a:pPr>
              <a:defRPr sz="3200"/>
            </a:pPr>
            <a:endParaRPr/>
          </a:p>
        </p:txBody>
      </p:sp>
      <p:pic>
        <p:nvPicPr>
          <p:cNvPr id="145" name="屏幕快照 2019-03-06 下午5.20.01.png" descr="屏幕快照 2019-03-06 下午5.20.01.png"/>
          <p:cNvPicPr>
            <a:picLocks noChangeAspect="1"/>
          </p:cNvPicPr>
          <p:nvPr/>
        </p:nvPicPr>
        <p:blipFill>
          <a:blip r:embed="rId6">
            <a:extLst/>
          </a:blip>
          <a:stretch>
            <a:fillRect/>
          </a:stretch>
        </p:blipFill>
        <p:spPr>
          <a:xfrm>
            <a:off x="20339657" y="765536"/>
            <a:ext cx="3416301" cy="1282701"/>
          </a:xfrm>
          <a:prstGeom prst="rect">
            <a:avLst/>
          </a:prstGeom>
          <a:ln w="12700">
            <a:miter lim="400000"/>
          </a:ln>
        </p:spPr>
      </p:pic>
      <p:sp>
        <p:nvSpPr>
          <p:cNvPr id="146" name="I/O系统的结构分为两大类：微机I/O系统    主机I/O系统"/>
          <p:cNvSpPr/>
          <p:nvPr/>
        </p:nvSpPr>
        <p:spPr>
          <a:xfrm>
            <a:off x="662507" y="2058978"/>
            <a:ext cx="15372794"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I/O系统的结构分为两大类：</a:t>
            </a:r>
            <a:r>
              <a:rPr b="1">
                <a:solidFill>
                  <a:schemeClr val="accent5"/>
                </a:solidFill>
                <a:latin typeface="Helvetica"/>
                <a:ea typeface="Helvetica"/>
                <a:cs typeface="Helvetica"/>
                <a:sym typeface="Helvetica"/>
              </a:rPr>
              <a:t>微机I/O系统</a:t>
            </a:r>
            <a:r>
              <a:t>    </a:t>
            </a:r>
            <a:r>
              <a:rPr b="1">
                <a:solidFill>
                  <a:schemeClr val="accent5"/>
                </a:solidFill>
                <a:latin typeface="Helvetica"/>
                <a:ea typeface="Helvetica"/>
                <a:cs typeface="Helvetica"/>
                <a:sym typeface="Helvetica"/>
              </a:rPr>
              <a:t>主机I/O系统</a:t>
            </a:r>
          </a:p>
        </p:txBody>
      </p:sp>
      <p:sp>
        <p:nvSpPr>
          <p:cNvPr id="147" name="CPU与内存之间可以直接进行信息交换…"/>
          <p:cNvSpPr/>
          <p:nvPr/>
        </p:nvSpPr>
        <p:spPr>
          <a:xfrm>
            <a:off x="937058" y="5030451"/>
            <a:ext cx="10910304" cy="2661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defRPr sz="4500"/>
            </a:pPr>
            <a:r>
              <a:t>CPU与内存之间可以直接进行信息交换</a:t>
            </a:r>
          </a:p>
          <a:p>
            <a:pPr algn="just">
              <a:lnSpc>
                <a:spcPct val="110000"/>
              </a:lnSpc>
              <a:defRPr sz="4500"/>
            </a:pPr>
            <a:r>
              <a:t>但是</a:t>
            </a:r>
            <a:r>
              <a:rPr>
                <a:solidFill>
                  <a:schemeClr val="accent5"/>
                </a:solidFill>
              </a:rPr>
              <a:t>不能与设备直接进行信息交换</a:t>
            </a:r>
          </a:p>
          <a:p>
            <a:pPr algn="just">
              <a:lnSpc>
                <a:spcPct val="110000"/>
              </a:lnSpc>
              <a:defRPr sz="4500"/>
            </a:pPr>
            <a:r>
              <a:t>必须经过</a:t>
            </a:r>
            <a:r>
              <a:rPr>
                <a:solidFill>
                  <a:schemeClr val="accent5"/>
                </a:solidFill>
              </a:rPr>
              <a:t>设备控制器</a:t>
            </a:r>
          </a:p>
        </p:txBody>
      </p:sp>
      <p:sp>
        <p:nvSpPr>
          <p:cNvPr id="148" name="…"/>
          <p:cNvSpPr/>
          <p:nvPr/>
        </p:nvSpPr>
        <p:spPr>
          <a:xfrm>
            <a:off x="19869360" y="8847326"/>
            <a:ext cx="5715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t>
            </a:r>
          </a:p>
        </p:txBody>
      </p:sp>
      <p:sp>
        <p:nvSpPr>
          <p:cNvPr id="33" name="6.1.1.0 I/O系统的结构"/>
          <p:cNvSpPr/>
          <p:nvPr/>
        </p:nvSpPr>
        <p:spPr>
          <a:xfrm>
            <a:off x="50774" y="52077"/>
            <a:ext cx="333424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6.1.1.0 I/O系统的结构</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7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8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81"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082" name="双缓冲（缓冲交换）"/>
          <p:cNvSpPr/>
          <p:nvPr/>
        </p:nvSpPr>
        <p:spPr>
          <a:xfrm>
            <a:off x="830549" y="548291"/>
            <a:ext cx="613624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双缓冲（缓冲交换）</a:t>
            </a:r>
          </a:p>
        </p:txBody>
      </p:sp>
      <p:sp>
        <p:nvSpPr>
          <p:cNvPr id="1083" name="当一个进程往这一个缓冲区中传送数据（或从这个缓冲区读取数据）时，操作系统正在清空（或填充）另一个缓冲区，这种技术称为双缓冲(Double Buffering)，或缓冲交换(Buffering Swapping)"/>
          <p:cNvSpPr/>
          <p:nvPr/>
        </p:nvSpPr>
        <p:spPr>
          <a:xfrm>
            <a:off x="1428035" y="2827006"/>
            <a:ext cx="20216768" cy="265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当一个进程往这一个缓冲区中传送数据（或从这个缓冲区读取数据）时，操作系统正在清空（或填充）另一个缓冲区，这种技术称为</a:t>
            </a:r>
            <a:r>
              <a:rPr>
                <a:latin typeface="Helvetica"/>
                <a:ea typeface="Helvetica"/>
                <a:cs typeface="Helvetica"/>
                <a:sym typeface="Helvetica"/>
              </a:rPr>
              <a:t>双缓冲</a:t>
            </a:r>
            <a:r>
              <a:t>(Double Buffering)，或</a:t>
            </a:r>
            <a:r>
              <a:rPr>
                <a:latin typeface="Helvetica"/>
                <a:ea typeface="Helvetica"/>
                <a:cs typeface="Helvetica"/>
                <a:sym typeface="Helvetica"/>
              </a:rPr>
              <a:t>缓冲交换</a:t>
            </a:r>
            <a:r>
              <a:t>(Buffering Swapping)</a:t>
            </a:r>
          </a:p>
        </p:txBody>
      </p:sp>
      <p:sp>
        <p:nvSpPr>
          <p:cNvPr id="1084" name="6.3.3 三、双缓冲"/>
          <p:cNvSpPr/>
          <p:nvPr/>
        </p:nvSpPr>
        <p:spPr>
          <a:xfrm>
            <a:off x="33917" y="52848"/>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6.3.3 三、双缓冲</a:t>
            </a:r>
          </a:p>
        </p:txBody>
      </p:sp>
      <p:pic>
        <p:nvPicPr>
          <p:cNvPr id="1085" name="屏幕快照 2019-03-06 下午5.25.37.png" descr="屏幕快照 2019-03-06 下午5.25.37.png"/>
          <p:cNvPicPr>
            <a:picLocks noChangeAspect="1"/>
          </p:cNvPicPr>
          <p:nvPr/>
        </p:nvPicPr>
        <p:blipFill>
          <a:blip r:embed="rId4">
            <a:extLst/>
          </a:blip>
          <a:stretch>
            <a:fillRect/>
          </a:stretch>
        </p:blipFill>
        <p:spPr>
          <a:xfrm>
            <a:off x="21189664" y="651703"/>
            <a:ext cx="2654301" cy="1470925"/>
          </a:xfrm>
          <a:prstGeom prst="rect">
            <a:avLst/>
          </a:prstGeom>
          <a:ln w="12700">
            <a:miter lim="400000"/>
          </a:ln>
        </p:spPr>
      </p:pic>
      <p:pic>
        <p:nvPicPr>
          <p:cNvPr id="1086" name="屏幕快照 2019-04-04 下午4.37.09.png" descr="屏幕快照 2019-04-04 下午4.37.09.png"/>
          <p:cNvPicPr>
            <a:picLocks noChangeAspect="1"/>
          </p:cNvPicPr>
          <p:nvPr/>
        </p:nvPicPr>
        <p:blipFill>
          <a:blip r:embed="rId5">
            <a:extLst/>
          </a:blip>
          <a:srcRect l="256" t="3407" r="774"/>
          <a:stretch>
            <a:fillRect/>
          </a:stretch>
        </p:blipFill>
        <p:spPr>
          <a:xfrm>
            <a:off x="4837707" y="6490021"/>
            <a:ext cx="14708586" cy="3754496"/>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9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92" name="当一个进程往这一个缓冲区中传送数据时，操作系统正在清空另一个缓冲区，这种技术称为（  ）…"/>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当一个进程往这一个缓冲区中传送数据时，操作系统正在清空另一个缓冲区，这种技术称为（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A:缓冲池</a:t>
            </a:r>
          </a:p>
          <a:p>
            <a:pPr algn="just">
              <a:lnSpc>
                <a:spcPct val="120000"/>
              </a:lnSpc>
              <a:defRPr sz="4800">
                <a:latin typeface="Lantinghei SC Extralight"/>
                <a:ea typeface="Lantinghei SC Extralight"/>
                <a:cs typeface="Lantinghei SC Extralight"/>
                <a:sym typeface="Lantinghei SC Extralight"/>
              </a:defRPr>
            </a:pPr>
            <a:r>
              <a:t>B:单缓冲</a:t>
            </a:r>
          </a:p>
          <a:p>
            <a:pPr algn="just">
              <a:lnSpc>
                <a:spcPct val="120000"/>
              </a:lnSpc>
              <a:defRPr sz="4800">
                <a:latin typeface="Lantinghei SC Extralight"/>
                <a:ea typeface="Lantinghei SC Extralight"/>
                <a:cs typeface="Lantinghei SC Extralight"/>
                <a:sym typeface="Lantinghei SC Extralight"/>
              </a:defRPr>
            </a:pPr>
            <a:r>
              <a:t>C:双缓冲</a:t>
            </a:r>
          </a:p>
          <a:p>
            <a:pPr algn="just">
              <a:lnSpc>
                <a:spcPct val="120000"/>
              </a:lnSpc>
              <a:defRPr sz="4800">
                <a:latin typeface="Lantinghei SC Extralight"/>
                <a:ea typeface="Lantinghei SC Extralight"/>
                <a:cs typeface="Lantinghei SC Extralight"/>
                <a:sym typeface="Lantinghei SC Extralight"/>
              </a:defRPr>
            </a:pPr>
            <a:r>
              <a:t>D:循环缓冲</a:t>
            </a:r>
          </a:p>
        </p:txBody>
      </p:sp>
      <p:sp>
        <p:nvSpPr>
          <p:cNvPr id="109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94"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3 三、双缓冲"/>
          <p:cNvSpPr/>
          <p:nvPr/>
        </p:nvSpPr>
        <p:spPr>
          <a:xfrm>
            <a:off x="33917" y="52848"/>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6.3.3 三、双缓冲</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9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98" name="当一个进程往这一个缓冲区中传送数据时，操作系统正在清空另一个缓冲区，这种技术称为（  ）…"/>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当一个进程往这一个缓冲区中传送数据时，操作系统正在清空另一个缓冲区，这种技术称为（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A:缓冲池</a:t>
            </a:r>
          </a:p>
          <a:p>
            <a:pPr algn="just">
              <a:lnSpc>
                <a:spcPct val="120000"/>
              </a:lnSpc>
              <a:defRPr sz="4800">
                <a:latin typeface="Lantinghei SC Extralight"/>
                <a:ea typeface="Lantinghei SC Extralight"/>
                <a:cs typeface="Lantinghei SC Extralight"/>
                <a:sym typeface="Lantinghei SC Extralight"/>
              </a:defRPr>
            </a:pPr>
            <a:r>
              <a:t>B:单缓冲</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C:双缓冲</a:t>
            </a:r>
          </a:p>
          <a:p>
            <a:pPr algn="just">
              <a:lnSpc>
                <a:spcPct val="120000"/>
              </a:lnSpc>
              <a:defRPr sz="4800">
                <a:latin typeface="Lantinghei SC Extralight"/>
                <a:ea typeface="Lantinghei SC Extralight"/>
                <a:cs typeface="Lantinghei SC Extralight"/>
                <a:sym typeface="Lantinghei SC Extralight"/>
              </a:defRPr>
            </a:pPr>
            <a:r>
              <a:t>D:循环缓冲</a:t>
            </a:r>
          </a:p>
        </p:txBody>
      </p:sp>
      <p:sp>
        <p:nvSpPr>
          <p:cNvPr id="109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00"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3 三、双缓冲"/>
          <p:cNvSpPr/>
          <p:nvPr/>
        </p:nvSpPr>
        <p:spPr>
          <a:xfrm>
            <a:off x="33917" y="52848"/>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6.3.3 三、双缓冲</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0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0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05"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106" name="箭头"/>
          <p:cNvSpPr/>
          <p:nvPr/>
        </p:nvSpPr>
        <p:spPr>
          <a:xfrm>
            <a:off x="6306752" y="8179587"/>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108" name="屏幕快照 2019-03-06 下午5.25.17.png" descr="屏幕快照 2019-03-06 下午5.25.17.png"/>
          <p:cNvPicPr>
            <a:picLocks noChangeAspect="1"/>
          </p:cNvPicPr>
          <p:nvPr/>
        </p:nvPicPr>
        <p:blipFill>
          <a:blip r:embed="rId3">
            <a:extLst/>
          </a:blip>
          <a:stretch>
            <a:fillRect/>
          </a:stretch>
        </p:blipFill>
        <p:spPr>
          <a:xfrm>
            <a:off x="21504417" y="499580"/>
            <a:ext cx="2312551" cy="1367422"/>
          </a:xfrm>
          <a:prstGeom prst="rect">
            <a:avLst/>
          </a:prstGeom>
          <a:ln w="12700">
            <a:miter lim="400000"/>
          </a:ln>
        </p:spPr>
      </p:pic>
      <p:sp>
        <p:nvSpPr>
          <p:cNvPr id="1109" name="缓冲的引入"/>
          <p:cNvSpPr/>
          <p:nvPr/>
        </p:nvSpPr>
        <p:spPr>
          <a:xfrm>
            <a:off x="830549" y="1894791"/>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缓冲的引入</a:t>
            </a:r>
          </a:p>
        </p:txBody>
      </p:sp>
      <p:sp>
        <p:nvSpPr>
          <p:cNvPr id="1110" name="单缓冲"/>
          <p:cNvSpPr/>
          <p:nvPr/>
        </p:nvSpPr>
        <p:spPr>
          <a:xfrm>
            <a:off x="830549" y="4003455"/>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单缓冲</a:t>
            </a:r>
          </a:p>
        </p:txBody>
      </p:sp>
      <p:sp>
        <p:nvSpPr>
          <p:cNvPr id="1111" name="双缓冲"/>
          <p:cNvSpPr/>
          <p:nvPr/>
        </p:nvSpPr>
        <p:spPr>
          <a:xfrm>
            <a:off x="830549" y="6115876"/>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双缓冲</a:t>
            </a:r>
          </a:p>
        </p:txBody>
      </p:sp>
      <p:sp>
        <p:nvSpPr>
          <p:cNvPr id="1112" name="循环缓冲"/>
          <p:cNvSpPr/>
          <p:nvPr/>
        </p:nvSpPr>
        <p:spPr>
          <a:xfrm>
            <a:off x="830549" y="8228297"/>
            <a:ext cx="488943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1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17"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118" name="循环缓冲"/>
          <p:cNvSpPr/>
          <p:nvPr/>
        </p:nvSpPr>
        <p:spPr>
          <a:xfrm>
            <a:off x="368178" y="678327"/>
            <a:ext cx="3819254" cy="1202666"/>
          </a:xfrm>
          <a:prstGeom prst="roundRect">
            <a:avLst>
              <a:gd name="adj" fmla="val 1584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pic>
        <p:nvPicPr>
          <p:cNvPr id="1119" name="屏幕快照 2018-03-06 上午11.06.16.png" descr="屏幕快照 2018-03-06 上午11.06.16.png"/>
          <p:cNvPicPr>
            <a:picLocks noChangeAspect="1"/>
          </p:cNvPicPr>
          <p:nvPr/>
        </p:nvPicPr>
        <p:blipFill>
          <a:blip r:embed="rId4">
            <a:extLst/>
          </a:blip>
          <a:srcRect l="48514" t="4168" r="8854" b="16316"/>
          <a:stretch>
            <a:fillRect/>
          </a:stretch>
        </p:blipFill>
        <p:spPr>
          <a:xfrm>
            <a:off x="1289606" y="2302005"/>
            <a:ext cx="7670736" cy="6723988"/>
          </a:xfrm>
          <a:prstGeom prst="rect">
            <a:avLst/>
          </a:prstGeom>
          <a:ln w="12700">
            <a:miter lim="400000"/>
          </a:ln>
        </p:spPr>
      </p:pic>
      <p:sp>
        <p:nvSpPr>
          <p:cNvPr id="1120" name="在数据到达和数据离去的速度差别很大的情况下，需要增加缓冲区的数量"/>
          <p:cNvSpPr/>
          <p:nvPr/>
        </p:nvSpPr>
        <p:spPr>
          <a:xfrm>
            <a:off x="4435279" y="828810"/>
            <a:ext cx="18402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在数据到达和数据离去的速度差别很大的情况下，需要增加缓冲区的数量</a:t>
            </a:r>
          </a:p>
        </p:txBody>
      </p:sp>
      <p:sp>
        <p:nvSpPr>
          <p:cNvPr id="1121" name="空缓冲区R"/>
          <p:cNvSpPr/>
          <p:nvPr/>
        </p:nvSpPr>
        <p:spPr>
          <a:xfrm>
            <a:off x="10064124" y="4206440"/>
            <a:ext cx="278149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空缓冲区R</a:t>
            </a:r>
          </a:p>
        </p:txBody>
      </p:sp>
      <p:sp>
        <p:nvSpPr>
          <p:cNvPr id="1122" name="已装满数据的缓冲区G"/>
          <p:cNvSpPr/>
          <p:nvPr/>
        </p:nvSpPr>
        <p:spPr>
          <a:xfrm>
            <a:off x="10064124" y="5316914"/>
            <a:ext cx="570242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已装满数据的缓冲区G</a:t>
            </a:r>
          </a:p>
        </p:txBody>
      </p:sp>
      <p:sp>
        <p:nvSpPr>
          <p:cNvPr id="1123" name="现行工作缓冲区C"/>
          <p:cNvSpPr/>
          <p:nvPr/>
        </p:nvSpPr>
        <p:spPr>
          <a:xfrm>
            <a:off x="10064124" y="6427388"/>
            <a:ext cx="4527424"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500"/>
            </a:lvl1pPr>
          </a:lstStyle>
          <a:p>
            <a:r>
              <a:t>现行工作缓冲区C</a:t>
            </a:r>
          </a:p>
        </p:txBody>
      </p:sp>
      <p:sp>
        <p:nvSpPr>
          <p:cNvPr id="1124" name="Nextg"/>
          <p:cNvSpPr/>
          <p:nvPr/>
        </p:nvSpPr>
        <p:spPr>
          <a:xfrm>
            <a:off x="3576057" y="9597541"/>
            <a:ext cx="1638492"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Nextg</a:t>
            </a:r>
          </a:p>
        </p:txBody>
      </p:sp>
      <p:sp>
        <p:nvSpPr>
          <p:cNvPr id="1125" name="Nexti"/>
          <p:cNvSpPr/>
          <p:nvPr/>
        </p:nvSpPr>
        <p:spPr>
          <a:xfrm>
            <a:off x="3576057" y="10809615"/>
            <a:ext cx="1416178"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Nexti</a:t>
            </a:r>
          </a:p>
        </p:txBody>
      </p:sp>
      <p:sp>
        <p:nvSpPr>
          <p:cNvPr id="1126" name="Current"/>
          <p:cNvSpPr/>
          <p:nvPr/>
        </p:nvSpPr>
        <p:spPr>
          <a:xfrm>
            <a:off x="3576057" y="11946908"/>
            <a:ext cx="2009395"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Current</a:t>
            </a:r>
          </a:p>
        </p:txBody>
      </p:sp>
      <p:sp>
        <p:nvSpPr>
          <p:cNvPr id="1127" name="用于指示消费者进程下一个可用的装有数据的缓冲区"/>
          <p:cNvSpPr/>
          <p:nvPr/>
        </p:nvSpPr>
        <p:spPr>
          <a:xfrm>
            <a:off x="6089587" y="9596604"/>
            <a:ext cx="13258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用于指示</a:t>
            </a:r>
            <a:r>
              <a:rPr>
                <a:solidFill>
                  <a:schemeClr val="accent5"/>
                </a:solidFill>
                <a:latin typeface="Helvetica"/>
                <a:ea typeface="Helvetica"/>
                <a:cs typeface="Helvetica"/>
                <a:sym typeface="Helvetica"/>
              </a:rPr>
              <a:t>消费者进程下一个可用的装有数据的缓冲区</a:t>
            </a:r>
          </a:p>
        </p:txBody>
      </p:sp>
      <p:sp>
        <p:nvSpPr>
          <p:cNvPr id="1128" name="用于指示生产者进程下一个可用的空缓冲区"/>
          <p:cNvSpPr/>
          <p:nvPr/>
        </p:nvSpPr>
        <p:spPr>
          <a:xfrm>
            <a:off x="6089587" y="10739410"/>
            <a:ext cx="10972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用于指示</a:t>
            </a:r>
            <a:r>
              <a:rPr>
                <a:solidFill>
                  <a:schemeClr val="accent5"/>
                </a:solidFill>
                <a:latin typeface="Helvetica"/>
                <a:ea typeface="Helvetica"/>
                <a:cs typeface="Helvetica"/>
                <a:sym typeface="Helvetica"/>
              </a:rPr>
              <a:t>生产者进程下一个可用的空缓冲区</a:t>
            </a:r>
          </a:p>
        </p:txBody>
      </p:sp>
      <p:sp>
        <p:nvSpPr>
          <p:cNvPr id="1129" name="用于指示进程正在使用的工作缓冲区"/>
          <p:cNvSpPr/>
          <p:nvPr/>
        </p:nvSpPr>
        <p:spPr>
          <a:xfrm>
            <a:off x="6089587" y="11908326"/>
            <a:ext cx="92583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用于指示进程</a:t>
            </a:r>
            <a:r>
              <a:rPr>
                <a:solidFill>
                  <a:schemeClr val="accent5"/>
                </a:solidFill>
                <a:latin typeface="Helvetica"/>
                <a:ea typeface="Helvetica"/>
                <a:cs typeface="Helvetica"/>
                <a:sym typeface="Helvetica"/>
              </a:rPr>
              <a:t>正在使用的工作缓冲区</a:t>
            </a:r>
          </a:p>
        </p:txBody>
      </p:sp>
      <p:sp>
        <p:nvSpPr>
          <p:cNvPr id="1130"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
        <p:nvSpPr>
          <p:cNvPr id="1131" name="多个缓冲区"/>
          <p:cNvSpPr/>
          <p:nvPr/>
        </p:nvSpPr>
        <p:spPr>
          <a:xfrm>
            <a:off x="10064124" y="3082101"/>
            <a:ext cx="31623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多个缓冲区</a:t>
            </a:r>
          </a:p>
        </p:txBody>
      </p:sp>
      <p:sp>
        <p:nvSpPr>
          <p:cNvPr id="1132" name="多个指针"/>
          <p:cNvSpPr/>
          <p:nvPr/>
        </p:nvSpPr>
        <p:spPr>
          <a:xfrm>
            <a:off x="709430" y="10689674"/>
            <a:ext cx="25527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多个指针</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3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3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39"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1140" name="Getbuf过程"/>
          <p:cNvSpPr/>
          <p:nvPr/>
        </p:nvSpPr>
        <p:spPr>
          <a:xfrm>
            <a:off x="1144211" y="2200675"/>
            <a:ext cx="332549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Getbuf过程</a:t>
            </a:r>
          </a:p>
        </p:txBody>
      </p:sp>
      <p:sp>
        <p:nvSpPr>
          <p:cNvPr id="1141" name="消费者进程要使用缓冲区中数据时调用"/>
          <p:cNvSpPr/>
          <p:nvPr/>
        </p:nvSpPr>
        <p:spPr>
          <a:xfrm>
            <a:off x="5284133" y="1793262"/>
            <a:ext cx="9829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消费者进程要</a:t>
            </a:r>
            <a:r>
              <a:rPr>
                <a:solidFill>
                  <a:schemeClr val="accent5"/>
                </a:solidFill>
                <a:latin typeface="Helvetica"/>
                <a:ea typeface="Helvetica"/>
                <a:cs typeface="Helvetica"/>
                <a:sym typeface="Helvetica"/>
              </a:rPr>
              <a:t>使用缓冲区中数据</a:t>
            </a:r>
            <a:r>
              <a:t>时调用</a:t>
            </a:r>
          </a:p>
        </p:txBody>
      </p:sp>
      <p:sp>
        <p:nvSpPr>
          <p:cNvPr id="1142" name="Releasebuf过程"/>
          <p:cNvSpPr/>
          <p:nvPr/>
        </p:nvSpPr>
        <p:spPr>
          <a:xfrm>
            <a:off x="1144211" y="4095205"/>
            <a:ext cx="459613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Releasebuf过程</a:t>
            </a:r>
          </a:p>
        </p:txBody>
      </p:sp>
      <p:sp>
        <p:nvSpPr>
          <p:cNvPr id="1143" name="生产者进程要使用空缓冲区装数据时调用"/>
          <p:cNvSpPr/>
          <p:nvPr/>
        </p:nvSpPr>
        <p:spPr>
          <a:xfrm>
            <a:off x="5284133" y="2646188"/>
            <a:ext cx="10477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500"/>
            </a:pPr>
            <a:r>
              <a:t>生产者进程要</a:t>
            </a:r>
            <a:r>
              <a:rPr>
                <a:solidFill>
                  <a:schemeClr val="accent5"/>
                </a:solidFill>
                <a:latin typeface="Helvetica"/>
                <a:ea typeface="Helvetica"/>
                <a:cs typeface="Helvetica"/>
                <a:sym typeface="Helvetica"/>
              </a:rPr>
              <a:t>使用</a:t>
            </a:r>
            <a:r>
              <a:rPr sz="4800" b="1">
                <a:solidFill>
                  <a:schemeClr val="accent5"/>
                </a:solidFill>
                <a:latin typeface="Helvetica"/>
                <a:ea typeface="Helvetica"/>
                <a:cs typeface="Helvetica"/>
                <a:sym typeface="Helvetica"/>
              </a:rPr>
              <a:t>空</a:t>
            </a:r>
            <a:r>
              <a:rPr>
                <a:solidFill>
                  <a:schemeClr val="accent5"/>
                </a:solidFill>
                <a:latin typeface="Helvetica"/>
                <a:ea typeface="Helvetica"/>
                <a:cs typeface="Helvetica"/>
                <a:sym typeface="Helvetica"/>
              </a:rPr>
              <a:t>缓冲区</a:t>
            </a:r>
            <a:r>
              <a:rPr sz="4800" b="1">
                <a:solidFill>
                  <a:schemeClr val="accent5"/>
                </a:solidFill>
                <a:latin typeface="Helvetica"/>
                <a:ea typeface="Helvetica"/>
                <a:cs typeface="Helvetica"/>
                <a:sym typeface="Helvetica"/>
              </a:rPr>
              <a:t>装</a:t>
            </a:r>
            <a:r>
              <a:rPr>
                <a:solidFill>
                  <a:schemeClr val="accent5"/>
                </a:solidFill>
                <a:latin typeface="Helvetica"/>
                <a:ea typeface="Helvetica"/>
                <a:cs typeface="Helvetica"/>
                <a:sym typeface="Helvetica"/>
              </a:rPr>
              <a:t>数据</a:t>
            </a:r>
            <a:r>
              <a:t>时调用</a:t>
            </a:r>
          </a:p>
        </p:txBody>
      </p:sp>
      <p:sp>
        <p:nvSpPr>
          <p:cNvPr id="1144" name="进程使用完缓冲区后，调用Releasebuf过程释放G缓冲区"/>
          <p:cNvSpPr/>
          <p:nvPr/>
        </p:nvSpPr>
        <p:spPr>
          <a:xfrm>
            <a:off x="6441383" y="4237411"/>
            <a:ext cx="13984598" cy="795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dirty="0"/>
              <a:t>进程使用完缓冲区后，调用Releasebuf</a:t>
            </a:r>
            <a:r>
              <a:rPr dirty="0" smtClean="0"/>
              <a:t>过程</a:t>
            </a:r>
            <a:r>
              <a:rPr dirty="0" smtClean="0">
                <a:solidFill>
                  <a:schemeClr val="accent5"/>
                </a:solidFill>
                <a:latin typeface="Helvetica"/>
                <a:ea typeface="Helvetica"/>
                <a:cs typeface="Helvetica"/>
                <a:sym typeface="Helvetica"/>
              </a:rPr>
              <a:t>释放缓冲区</a:t>
            </a:r>
            <a:endParaRPr dirty="0">
              <a:solidFill>
                <a:schemeClr val="accent5"/>
              </a:solidFill>
              <a:latin typeface="Helvetica"/>
              <a:ea typeface="Helvetica"/>
              <a:cs typeface="Helvetica"/>
              <a:sym typeface="Helvetica"/>
            </a:endParaRPr>
          </a:p>
        </p:txBody>
      </p:sp>
      <p:pic>
        <p:nvPicPr>
          <p:cNvPr id="1146" name="屏幕快照 2019-03-06 下午5.25.46.png" descr="屏幕快照 2019-03-06 下午5.25.46.png"/>
          <p:cNvPicPr>
            <a:picLocks noChangeAspect="1"/>
          </p:cNvPicPr>
          <p:nvPr/>
        </p:nvPicPr>
        <p:blipFill>
          <a:blip r:embed="rId3">
            <a:extLst/>
          </a:blip>
          <a:stretch>
            <a:fillRect/>
          </a:stretch>
        </p:blipFill>
        <p:spPr>
          <a:xfrm>
            <a:off x="21147377" y="675545"/>
            <a:ext cx="2532572" cy="1421233"/>
          </a:xfrm>
          <a:prstGeom prst="rect">
            <a:avLst/>
          </a:prstGeom>
          <a:ln w="12700">
            <a:miter lim="400000"/>
          </a:ln>
        </p:spPr>
      </p:pic>
      <p:pic>
        <p:nvPicPr>
          <p:cNvPr id="1147" name="屏幕快照 2018-03-06 上午11.06.16.png" descr="屏幕快照 2018-03-06 上午11.06.16.png"/>
          <p:cNvPicPr>
            <a:picLocks noChangeAspect="1"/>
          </p:cNvPicPr>
          <p:nvPr/>
        </p:nvPicPr>
        <p:blipFill>
          <a:blip r:embed="rId4">
            <a:extLst/>
          </a:blip>
          <a:srcRect l="7421" t="4168" r="8854" b="18629"/>
          <a:stretch>
            <a:fillRect/>
          </a:stretch>
        </p:blipFill>
        <p:spPr>
          <a:xfrm>
            <a:off x="1125722" y="6116734"/>
            <a:ext cx="14927907" cy="6469084"/>
          </a:xfrm>
          <a:prstGeom prst="rect">
            <a:avLst/>
          </a:prstGeom>
          <a:ln w="12700">
            <a:miter lim="400000"/>
          </a:ln>
        </p:spPr>
      </p:pic>
      <p:sp>
        <p:nvSpPr>
          <p:cNvPr id="1148" name="循环缓冲"/>
          <p:cNvSpPr/>
          <p:nvPr/>
        </p:nvSpPr>
        <p:spPr>
          <a:xfrm>
            <a:off x="368178" y="678327"/>
            <a:ext cx="3819254" cy="1202666"/>
          </a:xfrm>
          <a:prstGeom prst="roundRect">
            <a:avLst>
              <a:gd name="adj" fmla="val 1584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循环缓冲</a:t>
            </a:r>
          </a:p>
        </p:txBody>
      </p:sp>
      <p:sp>
        <p:nvSpPr>
          <p:cNvPr id="15"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5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54" name="循环缓冲中，用于指示消费者进程下一个可用的装有数据的缓冲区的指针是（）…"/>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循环缓冲中，用于指示消费者进程下一个可用的装有数据的缓冲区的指针是（）</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A:Nextr</a:t>
            </a:r>
          </a:p>
          <a:p>
            <a:pPr algn="just">
              <a:lnSpc>
                <a:spcPct val="120000"/>
              </a:lnSpc>
              <a:defRPr sz="4800">
                <a:latin typeface="Lantinghei SC Extralight"/>
                <a:ea typeface="Lantinghei SC Extralight"/>
                <a:cs typeface="Lantinghei SC Extralight"/>
                <a:sym typeface="Lantinghei SC Extralight"/>
              </a:defRPr>
            </a:pPr>
            <a:r>
              <a:t>B:Nextg</a:t>
            </a:r>
          </a:p>
          <a:p>
            <a:pPr algn="just">
              <a:lnSpc>
                <a:spcPct val="120000"/>
              </a:lnSpc>
              <a:defRPr sz="4800">
                <a:latin typeface="Lantinghei SC Extralight"/>
                <a:ea typeface="Lantinghei SC Extralight"/>
                <a:cs typeface="Lantinghei SC Extralight"/>
                <a:sym typeface="Lantinghei SC Extralight"/>
              </a:defRPr>
            </a:pPr>
            <a:r>
              <a:t>C:Nexti</a:t>
            </a:r>
          </a:p>
          <a:p>
            <a:pPr algn="just">
              <a:lnSpc>
                <a:spcPct val="120000"/>
              </a:lnSpc>
              <a:defRPr sz="4800">
                <a:latin typeface="Lantinghei SC Extralight"/>
                <a:ea typeface="Lantinghei SC Extralight"/>
                <a:cs typeface="Lantinghei SC Extralight"/>
                <a:sym typeface="Lantinghei SC Extralight"/>
              </a:defRPr>
            </a:pPr>
            <a:r>
              <a:t>D:Current</a:t>
            </a:r>
          </a:p>
        </p:txBody>
      </p:sp>
      <p:sp>
        <p:nvSpPr>
          <p:cNvPr id="115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56"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5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60" name="循环缓冲中，用于指示消费者进程下一个可用的装有数据的缓冲区的指针是（）…"/>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循环缓冲中，用于指示消费者进程下一个可用的装有数据的缓冲区的指针是（）</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A:Nextr</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B:Nextg</a:t>
            </a:r>
          </a:p>
          <a:p>
            <a:pPr algn="just">
              <a:lnSpc>
                <a:spcPct val="120000"/>
              </a:lnSpc>
              <a:defRPr sz="4800">
                <a:latin typeface="Lantinghei SC Extralight"/>
                <a:ea typeface="Lantinghei SC Extralight"/>
                <a:cs typeface="Lantinghei SC Extralight"/>
                <a:sym typeface="Lantinghei SC Extralight"/>
              </a:defRPr>
            </a:pPr>
            <a:r>
              <a:t>C:Nexti</a:t>
            </a:r>
          </a:p>
          <a:p>
            <a:pPr algn="just">
              <a:lnSpc>
                <a:spcPct val="120000"/>
              </a:lnSpc>
              <a:defRPr sz="4800">
                <a:latin typeface="Lantinghei SC Extralight"/>
                <a:ea typeface="Lantinghei SC Extralight"/>
                <a:cs typeface="Lantinghei SC Extralight"/>
                <a:sym typeface="Lantinghei SC Extralight"/>
              </a:defRPr>
            </a:pPr>
            <a:r>
              <a:t>D:Current</a:t>
            </a:r>
          </a:p>
        </p:txBody>
      </p:sp>
      <p:sp>
        <p:nvSpPr>
          <p:cNvPr id="116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62"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6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66" name="循环缓冲中，用于指示生产者进程下一个可用的空缓冲区的指针是（）…"/>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循环缓冲中，用于指示生产者进程下一个可用的空缓冲区的指针是（）</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A:Nextr</a:t>
            </a:r>
          </a:p>
          <a:p>
            <a:pPr algn="just">
              <a:lnSpc>
                <a:spcPct val="120000"/>
              </a:lnSpc>
              <a:defRPr sz="4800">
                <a:latin typeface="Lantinghei SC Extralight"/>
                <a:ea typeface="Lantinghei SC Extralight"/>
                <a:cs typeface="Lantinghei SC Extralight"/>
                <a:sym typeface="Lantinghei SC Extralight"/>
              </a:defRPr>
            </a:pPr>
            <a:r>
              <a:t>B:Nextg</a:t>
            </a:r>
          </a:p>
          <a:p>
            <a:pPr algn="just">
              <a:lnSpc>
                <a:spcPct val="120000"/>
              </a:lnSpc>
              <a:defRPr sz="4800">
                <a:latin typeface="Lantinghei SC Extralight"/>
                <a:ea typeface="Lantinghei SC Extralight"/>
                <a:cs typeface="Lantinghei SC Extralight"/>
                <a:sym typeface="Lantinghei SC Extralight"/>
              </a:defRPr>
            </a:pPr>
            <a:r>
              <a:t>C:Nexti</a:t>
            </a:r>
          </a:p>
          <a:p>
            <a:pPr algn="just">
              <a:lnSpc>
                <a:spcPct val="120000"/>
              </a:lnSpc>
              <a:defRPr sz="4800">
                <a:latin typeface="Lantinghei SC Extralight"/>
                <a:ea typeface="Lantinghei SC Extralight"/>
                <a:cs typeface="Lantinghei SC Extralight"/>
                <a:sym typeface="Lantinghei SC Extralight"/>
              </a:defRPr>
            </a:pPr>
            <a:r>
              <a:t>D:Current</a:t>
            </a:r>
          </a:p>
        </p:txBody>
      </p:sp>
      <p:sp>
        <p:nvSpPr>
          <p:cNvPr id="116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68"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7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72" name="循环缓冲中，用于指示生产者进程下一个可用的空缓冲区的指针是（）…"/>
          <p:cNvSpPr/>
          <p:nvPr/>
        </p:nvSpPr>
        <p:spPr>
          <a:xfrm>
            <a:off x="1516176" y="3768255"/>
            <a:ext cx="2135164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循环缓冲中，用于指示生产者进程下一个可用的空缓冲区的指针是（）</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A:Nextr</a:t>
            </a:r>
          </a:p>
          <a:p>
            <a:pPr algn="just">
              <a:lnSpc>
                <a:spcPct val="120000"/>
              </a:lnSpc>
              <a:defRPr sz="4800">
                <a:latin typeface="Lantinghei SC Extralight"/>
                <a:ea typeface="Lantinghei SC Extralight"/>
                <a:cs typeface="Lantinghei SC Extralight"/>
                <a:sym typeface="Lantinghei SC Extralight"/>
              </a:defRPr>
            </a:pPr>
            <a:r>
              <a:t>B:Nextg</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C:Nexti</a:t>
            </a:r>
          </a:p>
          <a:p>
            <a:pPr algn="just">
              <a:lnSpc>
                <a:spcPct val="120000"/>
              </a:lnSpc>
              <a:defRPr sz="4800">
                <a:latin typeface="Lantinghei SC Extralight"/>
                <a:ea typeface="Lantinghei SC Extralight"/>
                <a:cs typeface="Lantinghei SC Extralight"/>
                <a:sym typeface="Lantinghei SC Extralight"/>
              </a:defRPr>
            </a:pPr>
            <a:r>
              <a:t>D:Current</a:t>
            </a:r>
          </a:p>
        </p:txBody>
      </p:sp>
      <p:sp>
        <p:nvSpPr>
          <p:cNvPr id="117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174" name="第三节 缓冲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缓冲管理</a:t>
            </a:r>
          </a:p>
        </p:txBody>
      </p:sp>
      <p:sp>
        <p:nvSpPr>
          <p:cNvPr id="7" name="6.3.4.0 循环缓冲"/>
          <p:cNvSpPr/>
          <p:nvPr/>
        </p:nvSpPr>
        <p:spPr>
          <a:xfrm>
            <a:off x="33917" y="136315"/>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6.3.4.0 循环缓冲</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307</TotalTime>
  <Words>4239</Words>
  <Application>Microsoft Macintosh PowerPoint</Application>
  <PresentationFormat>自定义</PresentationFormat>
  <Paragraphs>1537</Paragraphs>
  <Slides>158</Slides>
  <Notes>59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158</vt:i4>
      </vt:variant>
    </vt:vector>
  </HeadingPairs>
  <TitlesOfParts>
    <vt:vector size="172" baseType="lpstr">
      <vt:lpstr>Apple Color Emoji</vt:lpstr>
      <vt:lpstr>Hannotate SC Bold</vt:lpstr>
      <vt:lpstr>Hannotate SC Regular</vt:lpstr>
      <vt:lpstr>Helvetica</vt:lpstr>
      <vt:lpstr>Helvetica Light</vt:lpstr>
      <vt:lpstr>Helvetica Neue</vt:lpstr>
      <vt:lpstr>Helvetica Neue Light</vt:lpstr>
      <vt:lpstr>Lantinghei SC Demibold</vt:lpstr>
      <vt:lpstr>Lantinghei SC Extralight</vt:lpstr>
      <vt:lpstr>SF Pro Display Regular</vt:lpstr>
      <vt:lpstr>SimSun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9</cp:revision>
  <dcterms:modified xsi:type="dcterms:W3CDTF">2020-02-18T05:02:16Z</dcterms:modified>
</cp:coreProperties>
</file>